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17"/>
  </p:notesMasterIdLst>
  <p:sldIdLst>
    <p:sldId id="256" r:id="rId2"/>
    <p:sldId id="259" r:id="rId3"/>
    <p:sldId id="268" r:id="rId4"/>
    <p:sldId id="282" r:id="rId5"/>
    <p:sldId id="281" r:id="rId6"/>
    <p:sldId id="283" r:id="rId7"/>
    <p:sldId id="284" r:id="rId8"/>
    <p:sldId id="285" r:id="rId9"/>
    <p:sldId id="292" r:id="rId10"/>
    <p:sldId id="286" r:id="rId11"/>
    <p:sldId id="287" r:id="rId12"/>
    <p:sldId id="291" r:id="rId13"/>
    <p:sldId id="288" r:id="rId14"/>
    <p:sldId id="289" r:id="rId15"/>
    <p:sldId id="290" r:id="rId16"/>
  </p:sldIdLst>
  <p:sldSz cx="6858000" cy="9906000" type="A4"/>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E03"/>
    <a:srgbClr val="009200"/>
    <a:srgbClr val="00FF00"/>
    <a:srgbClr val="2DFF2D"/>
    <a:srgbClr val="F9F9F9"/>
    <a:srgbClr val="007D8E"/>
    <a:srgbClr val="00A1B7"/>
    <a:srgbClr val="79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9" autoAdjust="0"/>
    <p:restoredTop sz="94660"/>
  </p:normalViewPr>
  <p:slideViewPr>
    <p:cSldViewPr>
      <p:cViewPr>
        <p:scale>
          <a:sx n="90" d="100"/>
          <a:sy n="90" d="100"/>
        </p:scale>
        <p:origin x="-42" y="178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6EA4C4-611D-4305-8142-F681EF75B0C2}" type="datetimeFigureOut">
              <a:rPr lang="es-AR"/>
              <a:pPr>
                <a:defRPr/>
              </a:pPr>
              <a:t>03/04/2017</a:t>
            </a:fld>
            <a:endParaRPr lang="es-AR"/>
          </a:p>
        </p:txBody>
      </p:sp>
      <p:sp>
        <p:nvSpPr>
          <p:cNvPr id="4" name="3 Marcador de imagen de diapositiva"/>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F469BE-E393-4BC5-BF4C-8068476ED16F}" type="slidenum">
              <a:rPr lang="es-AR"/>
              <a:pPr>
                <a:defRPr/>
              </a:pPr>
              <a:t>‹Nº›</a:t>
            </a:fld>
            <a:endParaRPr lang="es-AR"/>
          </a:p>
        </p:txBody>
      </p:sp>
    </p:spTree>
    <p:extLst>
      <p:ext uri="{BB962C8B-B14F-4D97-AF65-F5344CB8AC3E}">
        <p14:creationId xmlns:p14="http://schemas.microsoft.com/office/powerpoint/2010/main" val="1440594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8CEADFE0-6A5D-4C06-B941-1159F426800B}" type="slidenum">
              <a:rPr lang="es-AR" smtClean="0"/>
              <a:pPr>
                <a:defRPr/>
              </a:pPr>
              <a:t>1</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smtClean="0"/>
          </a:p>
        </p:txBody>
      </p:sp>
      <p:sp>
        <p:nvSpPr>
          <p:cNvPr id="4" name="3 Marcador de número de diapositiva"/>
          <p:cNvSpPr>
            <a:spLocks noGrp="1"/>
          </p:cNvSpPr>
          <p:nvPr>
            <p:ph type="sldNum" sz="quarter" idx="5"/>
          </p:nvPr>
        </p:nvSpPr>
        <p:spPr/>
        <p:txBody>
          <a:bodyPr/>
          <a:lstStyle/>
          <a:p>
            <a:pPr>
              <a:defRPr/>
            </a:pPr>
            <a:fld id="{F3D9AC49-9C8C-406F-82B1-BD4529535109}" type="slidenum">
              <a:rPr lang="es-AR" smtClean="0"/>
              <a:pPr>
                <a:defRPr/>
              </a:pPr>
              <a:t>2</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2"/>
            <a:ext cx="5829300" cy="2123369"/>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3BD2B50B-05DB-49EA-8A0C-006BBCFB022D}" type="datetime4">
              <a:rPr lang="es-AR"/>
              <a:pPr>
                <a:defRPr/>
              </a:pPr>
              <a:t>03 de abril de 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2A94F571-B0E5-4CC2-92F3-A1A2D5B4D7BE}"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10A326AA-8574-4184-A46A-1660A8045D6A}" type="datetime4">
              <a:rPr lang="es-AR"/>
              <a:pPr>
                <a:defRPr/>
              </a:pPr>
              <a:t>03 de abril de 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C1E6AA55-B615-423E-9FD0-EE08686BC84A}"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96700"/>
            <a:ext cx="1543050" cy="8452203"/>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342900" y="396700"/>
            <a:ext cx="4514850" cy="845220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B6769460-4FA6-4DE7-8EF3-4C593F5460B1}" type="datetime4">
              <a:rPr lang="es-AR"/>
              <a:pPr>
                <a:defRPr/>
              </a:pPr>
              <a:t>03 de abril de 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12293459-EDCC-4C45-8127-2186AD49F746}"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DDE0D267-A180-4CBC-9063-66A6DF3F5794}" type="datetime4">
              <a:rPr lang="es-AR"/>
              <a:pPr>
                <a:defRPr/>
              </a:pPr>
              <a:t>03 de abril de 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A23DCADC-1140-4BA5-8521-DA6A12521E23}"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3"/>
            <a:ext cx="5829300" cy="1967442"/>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0A5BAFB-5900-4083-A62F-9FAC35CB7B87}" type="datetime4">
              <a:rPr lang="es-AR"/>
              <a:pPr>
                <a:defRPr/>
              </a:pPr>
              <a:t>03 de abril de 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461BA442-6886-47AA-A2B7-931C9F0E2155}"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A96D3621-69EB-4F4E-99D2-0B59783FA767}" type="datetime4">
              <a:rPr lang="es-AR"/>
              <a:pPr>
                <a:defRPr/>
              </a:pPr>
              <a:t>03 de abril de 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51D8A537-180B-4376-B19C-DC5D9DB07412}"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ECAA85E5-FB91-4698-85B6-C06DACE80131}" type="datetime4">
              <a:rPr lang="es-AR"/>
              <a:pPr>
                <a:defRPr/>
              </a:pPr>
              <a:t>03 de abril de 2017</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147BD8CF-DCD7-4FD8-B3B4-F0C8D15B5532}"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0EE739C7-7C27-47DA-9299-C5432518A8B3}" type="datetime4">
              <a:rPr lang="es-AR"/>
              <a:pPr>
                <a:defRPr/>
              </a:pPr>
              <a:t>03 de abril de 2017</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10ECBEBF-39B9-40F5-A962-91D9E6B6B9FD}"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F0FFBD4-734D-40B5-B533-CB97EB61661D}" type="datetime4">
              <a:rPr lang="es-AR"/>
              <a:pPr>
                <a:defRPr/>
              </a:pPr>
              <a:t>03 de abril de 2017</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47ADD56A-C190-4842-9601-EDE50A95F0F9}"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4405"/>
            <a:ext cx="2256235" cy="1678517"/>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B6C3549-25D8-4E4E-92A7-AC8F8BA27FC0}" type="datetime4">
              <a:rPr lang="es-AR"/>
              <a:pPr>
                <a:defRPr/>
              </a:pPr>
              <a:t>03 de abril de 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790E6A9D-3FDC-4D70-9F0F-BCE162CAC648}"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0"/>
            <a:ext cx="4114800" cy="818622"/>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E22381F-EFA7-4B05-9476-4BDFC5BB9B48}" type="datetime4">
              <a:rPr lang="es-AR"/>
              <a:pPr>
                <a:defRPr/>
              </a:pPr>
              <a:t>03 de abril de 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AC3C9FA2-B092-454C-BE76-54CE6CF60D91}"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51E94F-B7CB-4468-807C-6AEC6A5C05CA}" type="datetime4">
              <a:rPr lang="es-AR"/>
              <a:pPr>
                <a:defRPr/>
              </a:pPr>
              <a:t>03 de abril de 2017</a:t>
            </a:fld>
            <a:endParaRPr lang="es-AR"/>
          </a:p>
        </p:txBody>
      </p:sp>
      <p:sp>
        <p:nvSpPr>
          <p:cNvPr id="5" name="4 Marcador de pie de página"/>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0E1B7BD-B039-48B8-958E-115CAB3342EB}"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89" y="3890979"/>
            <a:ext cx="5166390" cy="6015021"/>
          </a:xfrm>
          <a:prstGeom prst="rect">
            <a:avLst/>
          </a:prstGeom>
        </p:spPr>
      </p:pic>
      <p:sp>
        <p:nvSpPr>
          <p:cNvPr id="12" name="11 Rectángulo"/>
          <p:cNvSpPr/>
          <p:nvPr/>
        </p:nvSpPr>
        <p:spPr>
          <a:xfrm>
            <a:off x="3694135" y="0"/>
            <a:ext cx="2949575" cy="990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pic>
        <p:nvPicPr>
          <p:cNvPr id="5" name="4 Imagen"/>
          <p:cNvPicPr>
            <a:picLocks noChangeAspect="1"/>
          </p:cNvPicPr>
          <p:nvPr/>
        </p:nvPicPr>
        <p:blipFill>
          <a:blip r:embed="rId4" cstate="print">
            <a:duotone>
              <a:schemeClr val="accent5">
                <a:shade val="45000"/>
                <a:satMod val="135000"/>
              </a:schemeClr>
              <a:prstClr val="white"/>
            </a:duotone>
            <a:lum bright="-40000" contrast="40000"/>
            <a:extLst/>
          </a:blip>
          <a:stretch>
            <a:fillRect/>
          </a:stretch>
        </p:blipFill>
        <p:spPr>
          <a:xfrm>
            <a:off x="4643446" y="572664"/>
            <a:ext cx="1676150" cy="1594254"/>
          </a:xfrm>
          <a:prstGeom prst="rect">
            <a:avLst/>
          </a:prstGeom>
        </p:spPr>
      </p:pic>
      <p:sp>
        <p:nvSpPr>
          <p:cNvPr id="15" name="14 CuadroTexto"/>
          <p:cNvSpPr txBox="1"/>
          <p:nvPr/>
        </p:nvSpPr>
        <p:spPr>
          <a:xfrm>
            <a:off x="214290" y="2819387"/>
            <a:ext cx="5597525" cy="276225"/>
          </a:xfrm>
          <a:prstGeom prst="rect">
            <a:avLst/>
          </a:prstGeom>
          <a:noFill/>
        </p:spPr>
        <p:txBody>
          <a:bodyPr>
            <a:spAutoFit/>
          </a:bodyPr>
          <a:lstStyle/>
          <a:p>
            <a:pPr fontAlgn="auto">
              <a:spcBef>
                <a:spcPts val="0"/>
              </a:spcBef>
              <a:spcAft>
                <a:spcPts val="0"/>
              </a:spcAft>
              <a:defRPr/>
            </a:pPr>
            <a:r>
              <a:rPr lang="es-ES_tradnl" sz="1200" b="1" spc="80" dirty="0">
                <a:solidFill>
                  <a:srgbClr val="FF0000"/>
                </a:solidFill>
                <a:latin typeface="+mn-lt"/>
                <a:cs typeface="+mn-cs"/>
              </a:rPr>
              <a:t>Boletín de la Familia Marianista de Argentina</a:t>
            </a:r>
            <a:endParaRPr lang="es-AR" sz="1200" b="1" spc="80" dirty="0">
              <a:solidFill>
                <a:srgbClr val="FF0000"/>
              </a:solidFill>
              <a:latin typeface="+mn-lt"/>
              <a:cs typeface="+mn-cs"/>
            </a:endParaRPr>
          </a:p>
        </p:txBody>
      </p:sp>
      <p:sp>
        <p:nvSpPr>
          <p:cNvPr id="3" name="2 CuadroTexto"/>
          <p:cNvSpPr txBox="1"/>
          <p:nvPr/>
        </p:nvSpPr>
        <p:spPr>
          <a:xfrm>
            <a:off x="3643314" y="2809860"/>
            <a:ext cx="3935413" cy="276225"/>
          </a:xfrm>
          <a:prstGeom prst="rect">
            <a:avLst/>
          </a:prstGeom>
          <a:noFill/>
        </p:spPr>
        <p:txBody>
          <a:bodyPr>
            <a:spAutoFit/>
          </a:bodyPr>
          <a:lstStyle/>
          <a:p>
            <a:pPr fontAlgn="auto">
              <a:spcBef>
                <a:spcPts val="0"/>
              </a:spcBef>
              <a:spcAft>
                <a:spcPts val="0"/>
              </a:spcAft>
              <a:defRPr/>
            </a:pPr>
            <a:r>
              <a:rPr lang="es-ES_tradnl" sz="1200" b="1" spc="300" dirty="0">
                <a:solidFill>
                  <a:schemeClr val="bg1"/>
                </a:solidFill>
                <a:latin typeface="+mn-lt"/>
                <a:cs typeface="+mn-cs"/>
              </a:rPr>
              <a:t>- </a:t>
            </a:r>
            <a:r>
              <a:rPr lang="es-ES_tradnl" sz="1200" b="1" spc="300" dirty="0" smtClean="0">
                <a:solidFill>
                  <a:schemeClr val="bg1"/>
                </a:solidFill>
                <a:latin typeface="+mn-lt"/>
                <a:cs typeface="+mn-cs"/>
              </a:rPr>
              <a:t>abril </a:t>
            </a:r>
            <a:r>
              <a:rPr lang="es-ES_tradnl" sz="1200" b="1" spc="300" dirty="0">
                <a:solidFill>
                  <a:schemeClr val="bg1"/>
                </a:solidFill>
                <a:latin typeface="+mn-lt"/>
                <a:cs typeface="+mn-cs"/>
              </a:rPr>
              <a:t>2017</a:t>
            </a:r>
            <a:endParaRPr lang="es-AR" sz="1200" b="1" spc="300" dirty="0">
              <a:solidFill>
                <a:schemeClr val="bg1"/>
              </a:solidFill>
              <a:latin typeface="+mn-lt"/>
              <a:cs typeface="+mn-cs"/>
            </a:endParaRPr>
          </a:p>
        </p:txBody>
      </p:sp>
      <p:sp>
        <p:nvSpPr>
          <p:cNvPr id="2055" name="AutoShape 2" descr="https://mail-attachment.googleusercontent.com/attachment/u/0/?ui=2&amp;ik=7ab6c47f89&amp;view=att&amp;th=13d9f8c12f32d184&amp;attid=0.4&amp;disp=inline&amp;realattid=f_hep2eb2d3&amp;safe=1&amp;zw&amp;saduie=AG9B_P8v8TT5b7AKe2v1KtXpw17O&amp;sadet=1364423159403&amp;sads=_lmohjX_9znGXImcaODHvQDV2k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AR">
              <a:latin typeface="Calibri" pitchFamily="34" charset="0"/>
            </a:endParaRPr>
          </a:p>
        </p:txBody>
      </p:sp>
      <p:sp>
        <p:nvSpPr>
          <p:cNvPr id="2056" name="AutoShape 4" descr="https://mail-attachment.googleusercontent.com/attachment/u/0/?ui=2&amp;ik=7ab6c47f89&amp;view=att&amp;th=13d9f8c12f32d184&amp;attid=0.4&amp;disp=inline&amp;realattid=f_hep2eb2d3&amp;safe=1&amp;zw&amp;saduie=AG9B_P8v8TT5b7AKe2v1KtXpw17O&amp;sadet=1364423159403&amp;sads=_lmohjX_9znGXImcaODHvQDV2k4"/>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s-AR">
              <a:latin typeface="Calibri" pitchFamily="34" charset="0"/>
            </a:endParaRPr>
          </a:p>
        </p:txBody>
      </p:sp>
      <p:sp>
        <p:nvSpPr>
          <p:cNvPr id="2057" name="AutoShape 6" descr="https://mail-attachment.googleusercontent.com/attachment/u/0/?ui=2&amp;ik=7ab6c47f89&amp;view=att&amp;th=13d9f8c12f32d184&amp;attid=0.4&amp;disp=inline&amp;realattid=f_hep2eb2d3&amp;safe=1&amp;zw&amp;saduie=AG9B_P8v8TT5b7AKe2v1KtXpw17O&amp;sadet=1364423159403&amp;sads=_lmohjX_9znGXImcaODHvQDV2k4"/>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s-AR">
              <a:latin typeface="Calibri" pitchFamily="34" charset="0"/>
            </a:endParaRPr>
          </a:p>
        </p:txBody>
      </p:sp>
      <p:sp>
        <p:nvSpPr>
          <p:cNvPr id="2058" name="AutoShape 8" descr="https://mail-attachment.googleusercontent.com/attachment/u/0/?ui=2&amp;ik=7ab6c47f89&amp;view=att&amp;th=13d9f8c12f32d184&amp;attid=0.4&amp;disp=inline&amp;realattid=f_hep2eb2d3&amp;safe=1&amp;zw&amp;saduie=AG9B_P8v8TT5b7AKe2v1KtXpw17O&amp;sadet=1364423159403&amp;sads=_lmohjX_9znGXImcaODHvQDV2k4"/>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s-AR">
              <a:latin typeface="Calibri" pitchFamily="34" charset="0"/>
            </a:endParaRPr>
          </a:p>
        </p:txBody>
      </p:sp>
      <p:pic>
        <p:nvPicPr>
          <p:cNvPr id="2059" name="27 Imagen"/>
          <p:cNvPicPr>
            <a:picLocks noChangeAspect="1"/>
          </p:cNvPicPr>
          <p:nvPr/>
        </p:nvPicPr>
        <p:blipFill>
          <a:blip r:embed="rId5"/>
          <a:srcRect r="40221"/>
          <a:stretch>
            <a:fillRect/>
          </a:stretch>
        </p:blipFill>
        <p:spPr bwMode="auto">
          <a:xfrm>
            <a:off x="4643438" y="595313"/>
            <a:ext cx="1000125" cy="1593850"/>
          </a:xfrm>
          <a:prstGeom prst="rect">
            <a:avLst/>
          </a:prstGeom>
          <a:noFill/>
          <a:ln w="9525">
            <a:noFill/>
            <a:miter lim="800000"/>
            <a:headEnd/>
            <a:tailEnd/>
          </a:ln>
        </p:spPr>
      </p:pic>
      <p:sp>
        <p:nvSpPr>
          <p:cNvPr id="2060" name="AutoShape 18" descr="https://http2.mlstatic.com/pesebre-artesanal-D_NQ_NP_20877-MLA20199835685_112014-F.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AR"/>
          </a:p>
        </p:txBody>
      </p:sp>
      <p:sp>
        <p:nvSpPr>
          <p:cNvPr id="2061" name="AutoShape 20" descr="https://http2.mlstatic.com/pesebre-artesanal-D_NQ_NP_20877-MLA20199835685_112014-F.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AR"/>
          </a:p>
        </p:txBody>
      </p:sp>
      <p:sp>
        <p:nvSpPr>
          <p:cNvPr id="2062" name="12 CuadroTexto"/>
          <p:cNvSpPr txBox="1">
            <a:spLocks noChangeArrowheads="1"/>
          </p:cNvSpPr>
          <p:nvPr/>
        </p:nvSpPr>
        <p:spPr bwMode="auto">
          <a:xfrm>
            <a:off x="3786188" y="3238500"/>
            <a:ext cx="2736850" cy="3000375"/>
          </a:xfrm>
          <a:prstGeom prst="rect">
            <a:avLst/>
          </a:prstGeom>
          <a:noFill/>
          <a:ln w="9525">
            <a:noFill/>
            <a:miter lim="800000"/>
            <a:headEnd/>
            <a:tailEnd/>
          </a:ln>
        </p:spPr>
        <p:txBody>
          <a:bodyPr>
            <a:spAutoFit/>
          </a:bodyPr>
          <a:lstStyle/>
          <a:p>
            <a:pPr>
              <a:lnSpc>
                <a:spcPct val="90000"/>
              </a:lnSpc>
            </a:pPr>
            <a:r>
              <a:rPr lang="es-ES_tradnl" sz="3200" b="1" dirty="0">
                <a:solidFill>
                  <a:schemeClr val="bg1"/>
                </a:solidFill>
                <a:effectLst>
                  <a:outerShdw blurRad="38100" dist="38100" dir="2700000" algn="tl">
                    <a:srgbClr val="000000">
                      <a:alpha val="43137"/>
                    </a:srgbClr>
                  </a:outerShdw>
                </a:effectLst>
                <a:latin typeface="Berlin Sans FB" pitchFamily="34" charset="0"/>
                <a:cs typeface="AngsanaUPC" pitchFamily="18" charset="-34"/>
              </a:rPr>
              <a:t>Sumario</a:t>
            </a:r>
          </a:p>
          <a:p>
            <a:pPr>
              <a:lnSpc>
                <a:spcPct val="90000"/>
              </a:lnSpc>
            </a:pPr>
            <a:endParaRPr lang="es-ES_tradnl" sz="1600"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a:p>
            <a:pPr>
              <a:lnSpc>
                <a:spcPct val="90000"/>
              </a:lnSpc>
              <a:buFont typeface="Arial" charset="0"/>
              <a:buChar char="•"/>
            </a:pPr>
            <a:endParaRPr lang="es-ES_tradnl" b="1" dirty="0">
              <a:latin typeface="Berlin Sans FB" pitchFamily="34" charset="0"/>
              <a:cs typeface="AngsanaUPC" pitchFamily="18" charset="-34"/>
            </a:endParaRPr>
          </a:p>
        </p:txBody>
      </p:sp>
      <p:sp>
        <p:nvSpPr>
          <p:cNvPr id="2" name="5 CuadroTexto"/>
          <p:cNvSpPr txBox="1">
            <a:spLocks noChangeArrowheads="1"/>
          </p:cNvSpPr>
          <p:nvPr/>
        </p:nvSpPr>
        <p:spPr bwMode="auto">
          <a:xfrm>
            <a:off x="0" y="1223994"/>
            <a:ext cx="5929354" cy="1862048"/>
          </a:xfrm>
          <a:prstGeom prst="rect">
            <a:avLst/>
          </a:prstGeom>
          <a:noFill/>
          <a:ln w="9525">
            <a:noFill/>
            <a:miter lim="800000"/>
            <a:headEnd/>
            <a:tailEnd/>
          </a:ln>
        </p:spPr>
        <p:txBody>
          <a:bodyPr>
            <a:spAutoFit/>
          </a:bodyPr>
          <a:lstStyle/>
          <a:p>
            <a:pPr>
              <a:lnSpc>
                <a:spcPct val="50000"/>
              </a:lnSpc>
              <a:defRPr/>
            </a:pPr>
            <a:r>
              <a:rPr lang="es-ES_tradnl" sz="11500" b="1" spc="-40" dirty="0">
                <a:ln w="28575">
                  <a:solidFill>
                    <a:srgbClr val="FF0000"/>
                  </a:solidFill>
                </a:ln>
                <a:solidFill>
                  <a:schemeClr val="bg1"/>
                </a:solidFill>
                <a:effectLst>
                  <a:outerShdw blurRad="38100" dist="38100" dir="2700000" algn="tl">
                    <a:srgbClr val="000000">
                      <a:alpha val="43137"/>
                    </a:srgbClr>
                  </a:outerShdw>
                </a:effectLst>
                <a:latin typeface="Berlin Sans FB" pitchFamily="34" charset="0"/>
              </a:rPr>
              <a:t>En</a:t>
            </a:r>
            <a:r>
              <a:rPr lang="es-ES_tradnl" sz="11500" b="1" spc="-40" dirty="0">
                <a:ln>
                  <a:solidFill>
                    <a:srgbClr val="009200"/>
                  </a:solidFill>
                </a:ln>
                <a:solidFill>
                  <a:schemeClr val="bg1"/>
                </a:solidFill>
                <a:effectLst>
                  <a:outerShdw blurRad="38100" dist="38100" dir="2700000" algn="tl">
                    <a:srgbClr val="000000">
                      <a:alpha val="43137"/>
                    </a:srgbClr>
                  </a:outerShdw>
                </a:effectLst>
                <a:latin typeface="Berlin Sans FB" pitchFamily="34" charset="0"/>
              </a:rPr>
              <a:t>     </a:t>
            </a:r>
            <a:r>
              <a:rPr lang="es-ES_tradnl" sz="11500" b="1" spc="-40" dirty="0">
                <a:ln w="28575">
                  <a:solidFill>
                    <a:srgbClr val="FF0000"/>
                  </a:solidFill>
                </a:ln>
                <a:solidFill>
                  <a:schemeClr val="bg1"/>
                </a:solidFill>
                <a:effectLst>
                  <a:outerShdw blurRad="38100" dist="38100" dir="2700000" algn="tl">
                    <a:srgbClr val="000000">
                      <a:alpha val="43137"/>
                    </a:srgbClr>
                  </a:outerShdw>
                </a:effectLst>
                <a:latin typeface="Berlin Sans FB" pitchFamily="34" charset="0"/>
              </a:rPr>
              <a:t>Familia</a:t>
            </a:r>
            <a:endParaRPr lang="es-AR" sz="11500" b="1" spc="-40" dirty="0">
              <a:ln w="28575">
                <a:solidFill>
                  <a:srgbClr val="FF0000"/>
                </a:solidFill>
              </a:ln>
              <a:solidFill>
                <a:schemeClr val="bg1"/>
              </a:solidFill>
              <a:effectLst>
                <a:outerShdw blurRad="38100" dist="38100" dir="2700000" algn="tl">
                  <a:srgbClr val="000000">
                    <a:alpha val="43137"/>
                  </a:srgbClr>
                </a:outerShdw>
              </a:effectLst>
              <a:latin typeface="Berlin Sans FB" pitchFamily="34" charset="0"/>
            </a:endParaRPr>
          </a:p>
        </p:txBody>
      </p:sp>
      <p:sp>
        <p:nvSpPr>
          <p:cNvPr id="2064" name="21 CuadroTexto"/>
          <p:cNvSpPr txBox="1">
            <a:spLocks noChangeArrowheads="1"/>
          </p:cNvSpPr>
          <p:nvPr/>
        </p:nvSpPr>
        <p:spPr bwMode="auto">
          <a:xfrm>
            <a:off x="3714773" y="3667125"/>
            <a:ext cx="2857499" cy="4739759"/>
          </a:xfrm>
          <a:prstGeom prst="rect">
            <a:avLst/>
          </a:prstGeom>
          <a:solidFill>
            <a:srgbClr val="FF0000"/>
          </a:solidFill>
          <a:ln w="9525">
            <a:noFill/>
            <a:miter lim="800000"/>
            <a:headEnd/>
            <a:tailEnd/>
          </a:ln>
        </p:spPr>
        <p:txBody>
          <a:bodyPr wrap="square">
            <a:spAutoFit/>
          </a:bodyPr>
          <a:lstStyle/>
          <a:p>
            <a:pPr>
              <a:buFont typeface="Wingdings" pitchFamily="2" charset="2"/>
              <a:buChar char="v"/>
            </a:pPr>
            <a:endParaRPr lang="es-AR" sz="1200" dirty="0" smtClean="0">
              <a:solidFill>
                <a:schemeClr val="bg1"/>
              </a:solidFill>
              <a:latin typeface="Berlin Sans FB" pitchFamily="34" charset="0"/>
            </a:endParaRPr>
          </a:p>
          <a:p>
            <a:pPr>
              <a:buFont typeface="Wingdings" pitchFamily="2" charset="2"/>
              <a:buChar char="v"/>
            </a:pPr>
            <a:r>
              <a:rPr lang="es-AR" sz="1400" dirty="0" smtClean="0">
                <a:solidFill>
                  <a:schemeClr val="bg1"/>
                </a:solidFill>
                <a:latin typeface="Berlin Sans FB" pitchFamily="34" charset="0"/>
              </a:rPr>
              <a:t>En camino de la Cuaresma</a:t>
            </a:r>
          </a:p>
          <a:p>
            <a:pPr>
              <a:buFont typeface="Wingdings" pitchFamily="2" charset="2"/>
              <a:buChar char="v"/>
            </a:pPr>
            <a:r>
              <a:rPr lang="es-AR" sz="1400" dirty="0" smtClean="0">
                <a:solidFill>
                  <a:schemeClr val="bg1"/>
                </a:solidFill>
                <a:latin typeface="Berlin Sans FB" pitchFamily="34" charset="0"/>
              </a:rPr>
              <a:t>Las hermanas marianistas y la   unidad latinoamericana</a:t>
            </a:r>
          </a:p>
          <a:p>
            <a:pPr>
              <a:buFont typeface="Wingdings" pitchFamily="2" charset="2"/>
              <a:buChar char="v"/>
            </a:pPr>
            <a:r>
              <a:rPr lang="es-AR" sz="1400" dirty="0" smtClean="0">
                <a:solidFill>
                  <a:schemeClr val="bg1"/>
                </a:solidFill>
                <a:latin typeface="Berlin Sans FB" pitchFamily="34" charset="0"/>
              </a:rPr>
              <a:t>Acompañando a los futuros </a:t>
            </a:r>
            <a:r>
              <a:rPr lang="es-AR" sz="1400" dirty="0" err="1" smtClean="0">
                <a:solidFill>
                  <a:schemeClr val="bg1"/>
                </a:solidFill>
                <a:latin typeface="Berlin Sans FB" pitchFamily="34" charset="0"/>
              </a:rPr>
              <a:t>Diaconos</a:t>
            </a:r>
            <a:endParaRPr lang="es-AR" sz="1400" dirty="0" smtClean="0">
              <a:solidFill>
                <a:schemeClr val="bg1"/>
              </a:solidFill>
              <a:latin typeface="Berlin Sans FB" pitchFamily="34" charset="0"/>
            </a:endParaRPr>
          </a:p>
          <a:p>
            <a:pPr>
              <a:buFont typeface="Wingdings" pitchFamily="2" charset="2"/>
              <a:buChar char="v"/>
            </a:pPr>
            <a:r>
              <a:rPr lang="es-AR" sz="1400" dirty="0" smtClean="0">
                <a:solidFill>
                  <a:schemeClr val="bg1"/>
                </a:solidFill>
                <a:latin typeface="Berlin Sans FB" pitchFamily="34" charset="0"/>
              </a:rPr>
              <a:t>Miércoles de Cenizas</a:t>
            </a:r>
          </a:p>
          <a:p>
            <a:pPr>
              <a:buFont typeface="Wingdings" pitchFamily="2" charset="2"/>
              <a:buChar char="v"/>
            </a:pPr>
            <a:r>
              <a:rPr lang="es-AR" sz="1400" dirty="0" smtClean="0">
                <a:solidFill>
                  <a:schemeClr val="bg1"/>
                </a:solidFill>
                <a:latin typeface="Berlin Sans FB" pitchFamily="34" charset="0"/>
              </a:rPr>
              <a:t>Brindando oportunidades</a:t>
            </a:r>
          </a:p>
          <a:p>
            <a:pPr>
              <a:buFont typeface="Wingdings" pitchFamily="2" charset="2"/>
              <a:buChar char="v"/>
            </a:pPr>
            <a:r>
              <a:rPr lang="es-AR" sz="1400" dirty="0" smtClean="0">
                <a:solidFill>
                  <a:schemeClr val="bg1"/>
                </a:solidFill>
                <a:latin typeface="Berlin Sans FB" pitchFamily="34" charset="0"/>
              </a:rPr>
              <a:t>Judea, Galilea y Samaría</a:t>
            </a:r>
          </a:p>
          <a:p>
            <a:pPr>
              <a:buFont typeface="Wingdings" pitchFamily="2" charset="2"/>
              <a:buChar char="v"/>
            </a:pPr>
            <a:r>
              <a:rPr lang="es-AR" sz="1400" dirty="0" smtClean="0">
                <a:solidFill>
                  <a:schemeClr val="bg1"/>
                </a:solidFill>
                <a:latin typeface="Berlin Sans FB" pitchFamily="34" charset="0"/>
              </a:rPr>
              <a:t>Grupos de Matrimonios</a:t>
            </a:r>
          </a:p>
          <a:p>
            <a:pPr>
              <a:buFont typeface="Wingdings" pitchFamily="2" charset="2"/>
              <a:buChar char="v"/>
            </a:pPr>
            <a:r>
              <a:rPr lang="es-AR" sz="1400" dirty="0" smtClean="0">
                <a:solidFill>
                  <a:schemeClr val="bg1"/>
                </a:solidFill>
                <a:latin typeface="Berlin Sans FB" pitchFamily="34" charset="0"/>
              </a:rPr>
              <a:t>Teresa: testimonio de vida</a:t>
            </a:r>
          </a:p>
          <a:p>
            <a:pPr>
              <a:buFont typeface="Wingdings" pitchFamily="2" charset="2"/>
              <a:buChar char="v"/>
            </a:pPr>
            <a:r>
              <a:rPr lang="es-AR" sz="1400" dirty="0" smtClean="0">
                <a:solidFill>
                  <a:schemeClr val="bg1"/>
                </a:solidFill>
                <a:latin typeface="Berlin Sans FB" pitchFamily="34" charset="0"/>
              </a:rPr>
              <a:t>Fundación Misión Marianista</a:t>
            </a:r>
          </a:p>
          <a:p>
            <a:pPr>
              <a:buFont typeface="Wingdings" pitchFamily="2" charset="2"/>
              <a:buChar char="v"/>
            </a:pPr>
            <a:r>
              <a:rPr lang="es-AR" sz="1400" dirty="0" smtClean="0">
                <a:solidFill>
                  <a:schemeClr val="bg1"/>
                </a:solidFill>
                <a:latin typeface="Berlin Sans FB" pitchFamily="34" charset="0"/>
              </a:rPr>
              <a:t>Ecología integral</a:t>
            </a:r>
          </a:p>
          <a:p>
            <a:pPr>
              <a:buFont typeface="Wingdings" pitchFamily="2" charset="2"/>
              <a:buChar char="v"/>
            </a:pPr>
            <a:r>
              <a:rPr lang="es-AR" sz="1400" dirty="0">
                <a:solidFill>
                  <a:schemeClr val="bg1"/>
                </a:solidFill>
                <a:latin typeface="Berlin Sans FB" pitchFamily="34" charset="0"/>
              </a:rPr>
              <a:t>Consejo de Familia</a:t>
            </a:r>
          </a:p>
          <a:p>
            <a:pPr>
              <a:buFont typeface="Wingdings" pitchFamily="2" charset="2"/>
              <a:buChar char="v"/>
            </a:pPr>
            <a:r>
              <a:rPr lang="es-AR" sz="1400" dirty="0" smtClean="0">
                <a:solidFill>
                  <a:schemeClr val="bg1"/>
                </a:solidFill>
                <a:latin typeface="Berlin Sans FB" pitchFamily="34" charset="0"/>
              </a:rPr>
              <a:t>Misioneros</a:t>
            </a:r>
            <a:endParaRPr lang="es-AR" sz="1400" dirty="0">
              <a:solidFill>
                <a:schemeClr val="bg1"/>
              </a:solidFill>
              <a:latin typeface="Berlin Sans FB" pitchFamily="34" charset="0"/>
            </a:endParaRPr>
          </a:p>
          <a:p>
            <a:pPr>
              <a:buFont typeface="Wingdings" pitchFamily="2" charset="2"/>
              <a:buChar char="v"/>
            </a:pPr>
            <a:r>
              <a:rPr lang="es-AR" sz="1400" dirty="0">
                <a:solidFill>
                  <a:schemeClr val="bg1"/>
                </a:solidFill>
                <a:latin typeface="Berlin Sans FB" pitchFamily="34" charset="0"/>
              </a:rPr>
              <a:t>Despedida</a:t>
            </a:r>
          </a:p>
          <a:p>
            <a:pPr>
              <a:buFont typeface="Wingdings" pitchFamily="2" charset="2"/>
              <a:buChar char="v"/>
            </a:pPr>
            <a:r>
              <a:rPr lang="es-AR" sz="1400" dirty="0">
                <a:solidFill>
                  <a:schemeClr val="bg1"/>
                </a:solidFill>
                <a:latin typeface="Berlin Sans FB" pitchFamily="34" charset="0"/>
              </a:rPr>
              <a:t>Calendario regional</a:t>
            </a:r>
            <a:endParaRPr lang="es-AR" sz="1400" dirty="0" smtClean="0">
              <a:solidFill>
                <a:schemeClr val="bg1"/>
              </a:solidFill>
              <a:latin typeface="Berlin Sans FB" pitchFamily="34" charset="0"/>
            </a:endParaRPr>
          </a:p>
          <a:p>
            <a:pPr>
              <a:buFont typeface="Wingdings" pitchFamily="2" charset="2"/>
              <a:buChar char="v"/>
            </a:pPr>
            <a:endParaRPr lang="es-AR" sz="1400" dirty="0" smtClean="0">
              <a:solidFill>
                <a:schemeClr val="bg1"/>
              </a:solidFill>
              <a:latin typeface="Berlin Sans FB" pitchFamily="34" charset="0"/>
            </a:endParaRPr>
          </a:p>
          <a:p>
            <a:pPr>
              <a:buFont typeface="Wingdings" pitchFamily="2" charset="2"/>
              <a:buChar char="v"/>
            </a:pPr>
            <a:endParaRPr lang="es-AR" sz="1400" dirty="0" smtClean="0">
              <a:solidFill>
                <a:schemeClr val="bg1"/>
              </a:solidFill>
              <a:latin typeface="Berlin Sans FB" pitchFamily="34" charset="0"/>
            </a:endParaRPr>
          </a:p>
          <a:p>
            <a:pPr>
              <a:buFont typeface="Wingdings" pitchFamily="2" charset="2"/>
              <a:buChar char="v"/>
            </a:pPr>
            <a:endParaRPr lang="es-AR" sz="1400" dirty="0" smtClean="0">
              <a:solidFill>
                <a:schemeClr val="bg1"/>
              </a:solidFill>
              <a:latin typeface="Berlin Sans FB" pitchFamily="34" charset="0"/>
            </a:endParaRPr>
          </a:p>
          <a:p>
            <a:pPr>
              <a:buFont typeface="Wingdings" pitchFamily="2" charset="2"/>
              <a:buChar char="v"/>
            </a:pPr>
            <a:endParaRPr lang="es-ES" sz="1200" dirty="0" smtClean="0">
              <a:solidFill>
                <a:schemeClr val="bg1"/>
              </a:solidFill>
              <a:latin typeface="Berlin Sans FB" pitchFamily="34" charset="0"/>
            </a:endParaRPr>
          </a:p>
          <a:p>
            <a:endParaRPr lang="es-ES" sz="1200" dirty="0" smtClean="0">
              <a:solidFill>
                <a:schemeClr val="bg1"/>
              </a:solidFill>
              <a:latin typeface="Berlin Sans FB" pitchFamily="34" charset="0"/>
            </a:endParaRPr>
          </a:p>
        </p:txBody>
      </p:sp>
      <p:sp>
        <p:nvSpPr>
          <p:cNvPr id="2067" name="AutoShape 19" descr="Mostrando AGU_0157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6" name="55 CuadroTexto"/>
          <p:cNvSpPr txBox="1"/>
          <p:nvPr/>
        </p:nvSpPr>
        <p:spPr>
          <a:xfrm>
            <a:off x="-389883" y="7401272"/>
            <a:ext cx="7103142" cy="1858970"/>
          </a:xfrm>
          <a:prstGeom prst="rect">
            <a:avLst/>
          </a:prstGeom>
          <a:noFill/>
        </p:spPr>
        <p:txBody>
          <a:bodyPr wrap="square">
            <a:spAutoFit/>
          </a:bodyPr>
          <a:lstStyle/>
          <a:p>
            <a:pPr algn="r">
              <a:lnSpc>
                <a:spcPct val="70000"/>
              </a:lnSpc>
              <a:defRPr/>
            </a:pPr>
            <a:r>
              <a:rPr lang="es-AR" sz="6000" b="1" dirty="0" smtClean="0">
                <a:ln w="28575">
                  <a:solidFill>
                    <a:srgbClr val="FF0000"/>
                  </a:solidFill>
                </a:ln>
                <a:solidFill>
                  <a:srgbClr val="F9F9F9"/>
                </a:solidFill>
                <a:effectLst>
                  <a:outerShdw blurRad="38100" dist="38100" dir="2700000" algn="tl">
                    <a:srgbClr val="000000">
                      <a:alpha val="43137"/>
                    </a:srgbClr>
                  </a:outerShdw>
                </a:effectLst>
                <a:latin typeface="Berlin Sans FB" pitchFamily="34" charset="0"/>
              </a:rPr>
              <a:t>Un solo corazón y una sola alma. </a:t>
            </a:r>
            <a:r>
              <a:rPr lang="es-AR" sz="4400" b="1" dirty="0" smtClean="0">
                <a:ln w="28575">
                  <a:solidFill>
                    <a:srgbClr val="FF0000"/>
                  </a:solidFill>
                </a:ln>
                <a:solidFill>
                  <a:srgbClr val="F9F9F9"/>
                </a:solidFill>
                <a:effectLst>
                  <a:outerShdw blurRad="38100" dist="38100" dir="2700000" algn="tl">
                    <a:srgbClr val="000000">
                      <a:alpha val="43137"/>
                    </a:srgbClr>
                  </a:outerShdw>
                </a:effectLst>
                <a:latin typeface="Berlin Sans FB" pitchFamily="34" charset="0"/>
              </a:rPr>
              <a:t>(Hechos 4, 32)</a:t>
            </a:r>
            <a:endParaRPr lang="es-AR" sz="4400" b="1" dirty="0">
              <a:ln w="28575">
                <a:solidFill>
                  <a:srgbClr val="FF0000"/>
                </a:solidFill>
              </a:ln>
              <a:solidFill>
                <a:srgbClr val="F9F9F9"/>
              </a:solidFill>
              <a:effectLst>
                <a:outerShdw blurRad="38100" dist="38100" dir="2700000" algn="tl">
                  <a:srgbClr val="000000">
                    <a:alpha val="43137"/>
                  </a:srgbClr>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6" name="5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4" name="3 Rectángulo"/>
          <p:cNvSpPr/>
          <p:nvPr/>
        </p:nvSpPr>
        <p:spPr>
          <a:xfrm>
            <a:off x="6045930" y="2716535"/>
            <a:ext cx="886781"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10</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10" name="9 CuadroTexto"/>
          <p:cNvSpPr txBox="1"/>
          <p:nvPr/>
        </p:nvSpPr>
        <p:spPr>
          <a:xfrm>
            <a:off x="49776" y="3512840"/>
            <a:ext cx="6408712" cy="707886"/>
          </a:xfrm>
          <a:prstGeom prst="rect">
            <a:avLst/>
          </a:prstGeom>
          <a:noFill/>
        </p:spPr>
        <p:txBody>
          <a:bodyPr wrap="square" rtlCol="0">
            <a:spAutoFit/>
          </a:bodyPr>
          <a:lstStyle/>
          <a:p>
            <a:pPr algn="ctr"/>
            <a:r>
              <a:rPr lang="es-AR" dirty="0">
                <a:solidFill>
                  <a:srgbClr val="FF0000"/>
                </a:solidFill>
                <a:effectLst>
                  <a:outerShdw blurRad="38100" dist="38100" dir="2700000" algn="tl">
                    <a:srgbClr val="000000">
                      <a:alpha val="43137"/>
                    </a:srgbClr>
                  </a:outerShdw>
                </a:effectLst>
                <a:latin typeface="Berlin Sans FB Demi" panose="020E0802020502020306" pitchFamily="34" charset="0"/>
              </a:rPr>
              <a:t> </a:t>
            </a:r>
            <a:r>
              <a:rPr lang="es-AR" sz="2400" dirty="0">
                <a:solidFill>
                  <a:srgbClr val="FF0000"/>
                </a:solidFill>
                <a:effectLst>
                  <a:outerShdw blurRad="38100" dist="38100" dir="2700000" algn="tl">
                    <a:srgbClr val="000000">
                      <a:alpha val="43137"/>
                    </a:srgbClr>
                  </a:outerShdw>
                </a:effectLst>
                <a:latin typeface="Berlin Sans FB Demi" panose="020E0802020502020306" pitchFamily="34" charset="0"/>
              </a:rPr>
              <a:t>Ecología integral: ¿Qué me dice mi </a:t>
            </a:r>
            <a:r>
              <a:rPr lang="es-AR" sz="24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cuerpo?</a:t>
            </a:r>
          </a:p>
          <a:p>
            <a:pPr algn="ctr"/>
            <a:r>
              <a:rPr lang="es-AR" sz="16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Mi </a:t>
            </a:r>
            <a:r>
              <a:rPr lang="es-AR" sz="1600" dirty="0">
                <a:solidFill>
                  <a:srgbClr val="FF0000"/>
                </a:solidFill>
                <a:effectLst>
                  <a:outerShdw blurRad="38100" dist="38100" dir="2700000" algn="tl">
                    <a:srgbClr val="000000">
                      <a:alpha val="43137"/>
                    </a:srgbClr>
                  </a:outerShdw>
                </a:effectLst>
                <a:latin typeface="Berlin Sans FB Demi" panose="020E0802020502020306" pitchFamily="34" charset="0"/>
              </a:rPr>
              <a:t>cuerpo: memoria viva acumulada de toda la historia evolutiva</a:t>
            </a:r>
          </a:p>
        </p:txBody>
      </p:sp>
      <p:sp>
        <p:nvSpPr>
          <p:cNvPr id="11" name="10 CuadroTexto"/>
          <p:cNvSpPr txBox="1"/>
          <p:nvPr/>
        </p:nvSpPr>
        <p:spPr>
          <a:xfrm>
            <a:off x="139770" y="4420482"/>
            <a:ext cx="2880000" cy="5170646"/>
          </a:xfrm>
          <a:prstGeom prst="rect">
            <a:avLst/>
          </a:prstGeom>
          <a:noFill/>
        </p:spPr>
        <p:txBody>
          <a:bodyPr wrap="square" rtlCol="0">
            <a:spAutoFit/>
          </a:bodyPr>
          <a:lstStyle/>
          <a:p>
            <a:r>
              <a:rPr lang="es-AR" sz="1000" dirty="0"/>
              <a:t>Si lo miro desde una sensibilidad integralmente ecológica, veo que mi cuerpo lleva el registro de una historia muy larga, ancestral. Cada parte del mismo ha aparecido hace millones de años... en otra especie. Veamos, «recordemos». </a:t>
            </a:r>
          </a:p>
          <a:p>
            <a:r>
              <a:rPr lang="es-AR" sz="1000" dirty="0"/>
              <a:t>Tomo conciencia en primer lugar de que hubo un  tiempo en que sólo existían protones, neutrones y electrones. Con el paso del tiempo pasarían a agruparse en organismos vivos y que un día formarían mi cuerpo. Sé que los átomos que forman ahora mi cuerpo tienen millones de años de  existencia y antes han sido parte de otros seres, tanto animados como inanimados. El planeta está formado por la misma materia y son precisamente los átomos de esa materia los que son empleados en la elaboración de los seres vivos. Por eso en mí hay átomos que antes estuvieron presentes quizá en montañas, en invertebrados, en colibríes, en dinosaurios, en aves que sobrevolaron montañas, en peces que atravesaron océanos... y también en otros humanos. Pero ahora forman la originalidad que soy yo. Siento ese continuo entrar y salir de átomos en mí. Por eso me siento interdependiente  y en comunión con toda la materia. Un día mis células se descompondrán y mis átomos pasarán a formar parte de un pez, de un trigo, de una araucaria. Volverán a la Tierra. </a:t>
            </a:r>
            <a:endParaRPr lang="es-AR" sz="1000" dirty="0" smtClean="0"/>
          </a:p>
          <a:p>
            <a:r>
              <a:rPr lang="es-AR" sz="1000" b="1" dirty="0"/>
              <a:t>Desde el origen de la vida</a:t>
            </a:r>
            <a:endParaRPr lang="es-AR" sz="1000" dirty="0"/>
          </a:p>
          <a:p>
            <a:r>
              <a:rPr lang="es-AR" sz="1000" dirty="0"/>
              <a:t>El hecho de que mi cuerpo esté vivo me </a:t>
            </a:r>
            <a:r>
              <a:rPr lang="es-AR" sz="1000" dirty="0" smtClean="0"/>
              <a:t>hace</a:t>
            </a:r>
            <a:endParaRPr lang="es-AR" sz="1000" dirty="0"/>
          </a:p>
        </p:txBody>
      </p:sp>
      <p:sp>
        <p:nvSpPr>
          <p:cNvPr id="13" name="12 CuadroTexto"/>
          <p:cNvSpPr txBox="1"/>
          <p:nvPr/>
        </p:nvSpPr>
        <p:spPr>
          <a:xfrm>
            <a:off x="3265148" y="4420482"/>
            <a:ext cx="2880000" cy="5324535"/>
          </a:xfrm>
          <a:prstGeom prst="rect">
            <a:avLst/>
          </a:prstGeom>
          <a:noFill/>
        </p:spPr>
        <p:txBody>
          <a:bodyPr wrap="square" rtlCol="0">
            <a:spAutoFit/>
          </a:bodyPr>
          <a:lstStyle/>
          <a:p>
            <a:r>
              <a:rPr lang="es-AR" sz="1000" dirty="0"/>
              <a:t>pensar en el origen de la vida. Me enseñaron que yo comencé a vivir el día que nací. Bien sé</a:t>
            </a:r>
            <a:endParaRPr lang="es-AR" sz="1000" dirty="0" smtClean="0"/>
          </a:p>
          <a:p>
            <a:r>
              <a:rPr lang="es-AR" sz="1000" dirty="0" smtClean="0"/>
              <a:t>que </a:t>
            </a:r>
            <a:r>
              <a:rPr lang="es-AR" sz="1000" dirty="0"/>
              <a:t>la primera célula viva mía, la célula huevo zigoto, fue pura continuidad de la vida fundida de las células vivas de mi padre y de mi madre. Yo no comencé de cero; la más mínima interrupción habría dado al traste con mi posibilidad de venir yo a la vida. Entre mi persona, mis padres, abuelos, tatarabuelos... hay un hilo ininterrumpido de vida que me une a todos mis ancestros. Después de Darwin, sabemos que esa continuidad llega hasta la primera célula viviente, aquellos aminoácidos que por primera vez sintieron un calambre de sinergia que los hizo constituirse misteriosamente en una unidad viva. Aquella primera “célula”, Aries, es la abuela ancestral de todos los seres vivos que hay en este planeta. Mi vida se remonta ininterrumpidamente hasta ella.</a:t>
            </a:r>
          </a:p>
          <a:p>
            <a:r>
              <a:rPr lang="es-AR" sz="1000" dirty="0"/>
              <a:t>La primera célula que surgió contenía propiedades que no estaban presentes en sus componentes separados, tales como la habilidad de reproducirse, de adquirir energía de su entorno, de relacionarse con el medio ambiente, de mantener una cierta estabilidad y de auto organizarse. Se trata de encuentros que han hecho nacer algo con capacidad  de construirse  a sí mismo. </a:t>
            </a:r>
            <a:r>
              <a:rPr lang="es-AR" sz="1000" dirty="0" smtClean="0"/>
              <a:t>¡La </a:t>
            </a:r>
            <a:r>
              <a:rPr lang="es-AR" sz="1000" dirty="0"/>
              <a:t>vida es algo increíble!: aparece como un nuevo nivel y presenta propiedades originales. Pero, a su vez, se basa en un nivel molecular y no viviente. La biología descansa sobre la química y las leyes físicas.  </a:t>
            </a:r>
          </a:p>
        </p:txBody>
      </p:sp>
      <p:sp>
        <p:nvSpPr>
          <p:cNvPr id="7" name="6 CuadroTexto"/>
          <p:cNvSpPr txBox="1"/>
          <p:nvPr/>
        </p:nvSpPr>
        <p:spPr>
          <a:xfrm>
            <a:off x="1" y="228852"/>
            <a:ext cx="4797151" cy="1200329"/>
          </a:xfrm>
          <a:prstGeom prst="rect">
            <a:avLst/>
          </a:prstGeom>
          <a:solidFill>
            <a:srgbClr val="FF0000"/>
          </a:solidFill>
        </p:spPr>
        <p:txBody>
          <a:bodyPr wrap="square" rtlCol="0">
            <a:spAutoFit/>
          </a:bodyPr>
          <a:lstStyle/>
          <a:p>
            <a:r>
              <a:rPr lang="es-AR" dirty="0" smtClean="0">
                <a:solidFill>
                  <a:schemeClr val="bg1"/>
                </a:solidFill>
                <a:effectLst>
                  <a:outerShdw blurRad="38100" dist="38100" dir="2700000" algn="tl">
                    <a:srgbClr val="000000">
                      <a:alpha val="43137"/>
                    </a:srgbClr>
                  </a:outerShdw>
                </a:effectLst>
                <a:latin typeface="Berlin Sans FB Demi" panose="020E0802020502020306" pitchFamily="34" charset="0"/>
              </a:rPr>
              <a:t>Queremos compartir con ustedes un interesante artículo escrito por el </a:t>
            </a:r>
          </a:p>
          <a:p>
            <a:r>
              <a:rPr lang="es-AR" dirty="0" smtClean="0">
                <a:solidFill>
                  <a:schemeClr val="bg1"/>
                </a:solidFill>
                <a:effectLst>
                  <a:outerShdw blurRad="38100" dist="38100" dir="2700000" algn="tl">
                    <a:srgbClr val="000000">
                      <a:alpha val="43137"/>
                    </a:srgbClr>
                  </a:outerShdw>
                </a:effectLst>
                <a:latin typeface="Berlin Sans FB Demi" panose="020E0802020502020306" pitchFamily="34" charset="0"/>
              </a:rPr>
              <a:t>P. Manuel Gonzalo </a:t>
            </a:r>
            <a:r>
              <a:rPr lang="es-AR" dirty="0" err="1" smtClean="0">
                <a:solidFill>
                  <a:schemeClr val="bg1"/>
                </a:solidFill>
                <a:effectLst>
                  <a:outerShdw blurRad="38100" dist="38100" dir="2700000" algn="tl">
                    <a:srgbClr val="000000">
                      <a:alpha val="43137"/>
                    </a:srgbClr>
                  </a:outerShdw>
                </a:effectLst>
                <a:latin typeface="Berlin Sans FB Demi" panose="020E0802020502020306" pitchFamily="34" charset="0"/>
              </a:rPr>
              <a:t>sm</a:t>
            </a:r>
            <a:r>
              <a:rPr lang="es-AR" dirty="0" smtClean="0">
                <a:solidFill>
                  <a:schemeClr val="bg1"/>
                </a:solidFill>
                <a:effectLst>
                  <a:outerShdw blurRad="38100" dist="38100" dir="2700000" algn="tl">
                    <a:srgbClr val="000000">
                      <a:alpha val="43137"/>
                    </a:srgbClr>
                  </a:outerShdw>
                </a:effectLst>
                <a:latin typeface="Berlin Sans FB Demi" panose="020E0802020502020306" pitchFamily="34" charset="0"/>
              </a:rPr>
              <a:t> para la </a:t>
            </a:r>
          </a:p>
          <a:p>
            <a:r>
              <a:rPr lang="es-AR" dirty="0" smtClean="0">
                <a:solidFill>
                  <a:schemeClr val="bg1"/>
                </a:solidFill>
                <a:effectLst>
                  <a:outerShdw blurRad="38100" dist="38100" dir="2700000" algn="tl">
                    <a:srgbClr val="000000">
                      <a:alpha val="43137"/>
                    </a:srgbClr>
                  </a:outerShdw>
                </a:effectLst>
                <a:latin typeface="Berlin Sans FB Demi" panose="020E0802020502020306" pitchFamily="34" charset="0"/>
              </a:rPr>
              <a:t>Agenda Latinoamericana 2017</a:t>
            </a:r>
            <a:endParaRPr lang="es-AR" dirty="0">
              <a:solidFill>
                <a:schemeClr val="bg1"/>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709" y="214107"/>
            <a:ext cx="1822611" cy="2430148"/>
          </a:xfrm>
          <a:prstGeom prst="rect">
            <a:avLst/>
          </a:prstGeom>
          <a:ln w="12700">
            <a:solidFill>
              <a:srgbClr val="FF0000"/>
            </a:solidFill>
          </a:ln>
          <a:effectLst>
            <a:outerShdw blurRad="292100" dist="139700" dir="2700000" algn="tl" rotWithShape="0">
              <a:srgbClr val="333333">
                <a:alpha val="65000"/>
              </a:srgbClr>
            </a:outerShdw>
          </a:effectLst>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9104">
            <a:off x="2780928" y="1350399"/>
            <a:ext cx="1587279" cy="1914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978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000768" y="2589510"/>
            <a:ext cx="886781"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11</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5"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6" name="5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7" name="6 CuadroTexto"/>
          <p:cNvSpPr txBox="1"/>
          <p:nvPr/>
        </p:nvSpPr>
        <p:spPr>
          <a:xfrm>
            <a:off x="3242416" y="541235"/>
            <a:ext cx="3096344" cy="9017853"/>
          </a:xfrm>
          <a:prstGeom prst="rect">
            <a:avLst/>
          </a:prstGeom>
          <a:noFill/>
        </p:spPr>
        <p:txBody>
          <a:bodyPr wrap="square" numCol="1" rtlCol="0">
            <a:spAutoFit/>
          </a:bodyPr>
          <a:lstStyle/>
          <a:p>
            <a:r>
              <a:rPr lang="es-AR" sz="1000" dirty="0" smtClean="0"/>
              <a:t>Los </a:t>
            </a:r>
            <a:r>
              <a:rPr lang="es-AR" sz="1000" dirty="0"/>
              <a:t>órganos de la visión se fueron desarrollando a lo largo de miles de millones de años y hoy hay tipos diferentes de ojos. Los ojos humanos no son los mejores: los hay mucho más capaces (las abejas ven la luz ultravioleta que nosotros no vemos), más afinados (la vista de los linces), más agudos. Heredamos el sistema visual que se desarrolló desde los primeros primates. De todas formas, por mi capacidad admirativa, no dejo de ser el Universo mismo convertido en ojo que observa la larga historia que lo gestó.   </a:t>
            </a:r>
          </a:p>
          <a:p>
            <a:r>
              <a:rPr lang="es-AR" sz="1000" dirty="0"/>
              <a:t>Fue ya en tiempo de los primates que la vida alcanzó el </a:t>
            </a:r>
            <a:r>
              <a:rPr lang="es-AR" sz="1000" dirty="0" err="1"/>
              <a:t>bipedismo</a:t>
            </a:r>
            <a:r>
              <a:rPr lang="es-AR" sz="1000" dirty="0"/>
              <a:t>. Caminar de pie nos transformó</a:t>
            </a:r>
            <a:r>
              <a:rPr lang="es-AR" sz="1000" dirty="0" smtClean="0"/>
              <a:t>: cambió </a:t>
            </a:r>
            <a:r>
              <a:rPr lang="es-AR" sz="1000" dirty="0"/>
              <a:t>nuestras manos, redujo nuestro hocico, agrandó nuestro cráneo y aumentó nuestra </a:t>
            </a:r>
            <a:r>
              <a:rPr lang="es-AR" sz="1000" dirty="0" err="1"/>
              <a:t>encefalización</a:t>
            </a:r>
            <a:r>
              <a:rPr lang="es-AR" sz="1000" dirty="0"/>
              <a:t>.  </a:t>
            </a:r>
          </a:p>
          <a:p>
            <a:r>
              <a:rPr lang="es-AR" sz="1000" dirty="0"/>
              <a:t>Y ahí, el cerebro me sorprende especialmente, porque no tengo uno, sino tres... En la parte más antigua, como en el «casco viejo» de mi cráneo, tengo un cerebro como el de los reptiles, que intenta comandar los instintos primarios: hambre, violencia, defensa, agresividad, sexualidad... Rodeándolo, tengo el cerebro límbico, que la vida logró formar con los mamíferos, que trajeron la novedad del afecto, la caricia, el lamer, el cuidado materno lleno de ternura para las crías. Llevo en mí esos dos cerebros, pero el género homo –que incluye muchas especies, entre ellas la mía, sapiens–, los ha rodeado de un tercer cerebro, el córtex, la corteza cerebral, capaz del  pensamiento abstracto, formal, reflexivo y del lenguaje, por el que ponemos nombre a todo, </a:t>
            </a:r>
            <a:r>
              <a:rPr lang="es-AR" sz="1000" dirty="0" err="1"/>
              <a:t>empalabramos</a:t>
            </a:r>
            <a:r>
              <a:rPr lang="es-AR" sz="1000" dirty="0"/>
              <a:t> el mundo y lo convertimos en pensamiento compartiéndolo con los otros. </a:t>
            </a:r>
          </a:p>
          <a:p>
            <a:endParaRPr lang="es-AR" sz="1000" b="1" dirty="0" smtClean="0"/>
          </a:p>
          <a:p>
            <a:r>
              <a:rPr lang="es-AR" sz="1000" b="1" dirty="0" smtClean="0"/>
              <a:t>Toda </a:t>
            </a:r>
            <a:r>
              <a:rPr lang="es-AR" sz="1000" b="1" dirty="0"/>
              <a:t>la memoria de la vida registrada en mi cuerpo</a:t>
            </a:r>
            <a:endParaRPr lang="es-AR" sz="1000" dirty="0"/>
          </a:p>
          <a:p>
            <a:r>
              <a:rPr lang="es-AR" sz="1000" dirty="0"/>
              <a:t>Tan relacionado con la evolución de la vida, mi cuerpo me indica que no fuimos pensados con un diseño nuevo, partiendo de cero, especial para nosotros, sino que somos el resultado, la suma de conquistas que la Comunidad de la Vida en este planeta ha ido logrando trabajosamente a lo largo de varios miles de millones de años. En mi cuerpo están la primera creatividad de la vida acuática, el triunfo de los reptiles que conquistaron la tierra, la ternura afectiva que los mamíferos descubrieron, sistemas biológicos y metabolismos exitosos que se han ido acumulando y guardando como una herencia biológica totalmente gratuita que nos constituye: ¡somos un puro don gratuito de la Vida de este planeta! Nuestro cuerpo lo testimonia.  </a:t>
            </a:r>
          </a:p>
          <a:p>
            <a:r>
              <a:rPr lang="es-ES_tradnl" sz="1000" dirty="0"/>
              <a:t>En fin, ésta es una forma de mirar nuestro cuerpo con una visión de  “ecología integral”. Con ella se puede ver  todo de modo  diferente. Y merece la pena. </a:t>
            </a:r>
            <a:endParaRPr lang="es-AR" sz="1000" dirty="0"/>
          </a:p>
          <a:p>
            <a:pPr algn="r"/>
            <a:r>
              <a:rPr lang="es-ES_tradnl" sz="1000" b="1" dirty="0"/>
              <a:t> </a:t>
            </a:r>
            <a:r>
              <a:rPr lang="es-ES_tradnl" sz="1000" b="1" dirty="0" smtClean="0"/>
              <a:t>P. Manuel Gonzalo </a:t>
            </a:r>
            <a:r>
              <a:rPr lang="es-ES_tradnl" sz="1000" b="1" dirty="0" err="1" smtClean="0"/>
              <a:t>sm</a:t>
            </a:r>
            <a:endParaRPr lang="es-AR" sz="1000" b="1" dirty="0"/>
          </a:p>
          <a:p>
            <a:r>
              <a:rPr lang="es-AR" sz="1000" dirty="0"/>
              <a:t>         </a:t>
            </a:r>
          </a:p>
        </p:txBody>
      </p:sp>
      <p:sp>
        <p:nvSpPr>
          <p:cNvPr id="8" name="7 CuadroTexto"/>
          <p:cNvSpPr txBox="1"/>
          <p:nvPr/>
        </p:nvSpPr>
        <p:spPr>
          <a:xfrm>
            <a:off x="240035" y="541234"/>
            <a:ext cx="3096344" cy="9325630"/>
          </a:xfrm>
          <a:prstGeom prst="rect">
            <a:avLst/>
          </a:prstGeom>
          <a:noFill/>
        </p:spPr>
        <p:txBody>
          <a:bodyPr wrap="square" rtlCol="0">
            <a:spAutoFit/>
          </a:bodyPr>
          <a:lstStyle/>
          <a:p>
            <a:r>
              <a:rPr lang="es-AR" sz="1000" dirty="0"/>
              <a:t>Durante 1500 millones de años se multiplicó Aries, todavía como células procariotas, hasta que, dando un salto cualitativo inimaginable, la vida pasó a adoptar la forma eucariota, con núcleo: yo también me beneficié de esa novedad: todas mis células siguen teniendo núcleo.  </a:t>
            </a:r>
          </a:p>
          <a:p>
            <a:r>
              <a:rPr lang="es-AR" sz="1000" dirty="0"/>
              <a:t>Aquel invento fue grandioso: cada célula comenzó a guardar en su núcleo la información correspondiente a su forma de vida, sus procesos de alimentación, sus metabolismos, sus pautas de reproducción. Todas utilizaron el mismo alfabeto del ADN para guardar esa información genética. Todavía hoy mis células –y las de todos los seres vivos actuales – seguimos utilizando aquel mismo alfabeto del que la vida se dotó hace unos 2.000 millones de años. </a:t>
            </a:r>
            <a:endParaRPr lang="es-AR" sz="1000" dirty="0" smtClean="0"/>
          </a:p>
          <a:p>
            <a:endParaRPr lang="es-AR" sz="1000" dirty="0"/>
          </a:p>
          <a:p>
            <a:r>
              <a:rPr lang="es-AR" sz="1000" b="1" dirty="0"/>
              <a:t>Organismos multicelulares</a:t>
            </a:r>
            <a:endParaRPr lang="es-AR" sz="1000" dirty="0"/>
          </a:p>
          <a:p>
            <a:r>
              <a:rPr lang="es-AR" sz="1000" dirty="0"/>
              <a:t>Aparecieron por fin los organismos multicelulares y más tarde los grandes organismos. Todos en el agua. Allí comenzó la vida. Y allí siguen naciendo la mayor parte de los organismos, en el líquido amniótico, como yo mismo. Toda la vida se desarrolló en el mar, hasta que un «pez óseo» desarrolló unas aletas duras con las que se aventuró a conquistar la tierra. Mis pulmones me recuerdan ese paso que la vida dio del mar a la tierra, del agua al aire. Fue difícil. La atmósfera tenía pocas moléculas de oxígeno. Estoy agradecido a las algas verdes que produjeron como ‘desecho’ el oxígeno que hoy respiramos, transformando la atmósfera hasta darle un 21% de oxígeno. (Hoy sé que si tuviera un poco más, se incendiarían los bosques). Cuando observo una rana la admiro: ¡saliste y triunfaste! En realidad, yo, con mis pulmones, heredo y me beneficio también de ese mismo triunfo logrado por la vida gracias a esos peces arriesgados.  </a:t>
            </a:r>
          </a:p>
          <a:p>
            <a:r>
              <a:rPr lang="es-AR" sz="1000" dirty="0"/>
              <a:t>Ya en tierra, sus aletas óseas se convirtieron en patas para caminar, luego en pezuñas, más tarde en garras... Mis manos, con su pulgar oponible, me hablan de los tiempos en los que unas garras primitivas servían a mis ancestros arborícolas para desplazarse entre los árboles agarrándose a las ramas.  </a:t>
            </a:r>
          </a:p>
          <a:p>
            <a:r>
              <a:rPr lang="es-AR" sz="1000" dirty="0"/>
              <a:t>Poco a poco mis dedos aprendieron a manipular piedras, a construir las primeras herramientas, a pulirlas y afinarlas. Con el tiempo vendrían la polea, la ventana, el libro, el toldo, el lápiz, el pincel, el reloj, el muelle, el pastillero, la agenda... Mis manos han llegado a ser manos de artistas, pintoras, pianistas, cirujanas, escultoras... ¡aquellas aletas óseas! </a:t>
            </a:r>
            <a:endParaRPr lang="es-AR" sz="1000" dirty="0" smtClean="0"/>
          </a:p>
          <a:p>
            <a:r>
              <a:rPr lang="es-AR" sz="1000" dirty="0"/>
              <a:t>Mis ojos captan imágenes, pero no son un invento de mi especie. La naturaleza ha ido intentando mejorar este invento.  Los primitivos peces  desarrollaron unas células en su parte delantera que les permitía distinguir el resplandor del día de las sombras de la noche.</a:t>
            </a:r>
          </a:p>
          <a:p>
            <a:endParaRPr lang="es-AR" sz="1000" dirty="0"/>
          </a:p>
        </p:txBody>
      </p:sp>
    </p:spTree>
    <p:extLst>
      <p:ext uri="{BB962C8B-B14F-4D97-AF65-F5344CB8AC3E}">
        <p14:creationId xmlns:p14="http://schemas.microsoft.com/office/powerpoint/2010/main" val="353931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181799" y="331421"/>
            <a:ext cx="3672408" cy="584775"/>
          </a:xfrm>
          <a:prstGeom prst="rect">
            <a:avLst/>
          </a:prstGeom>
          <a:noFill/>
        </p:spPr>
        <p:txBody>
          <a:bodyPr wrap="square" rtlCol="0">
            <a:spAutoFit/>
          </a:bodyPr>
          <a:lstStyle/>
          <a:p>
            <a:r>
              <a:rPr lang="es-AR" sz="3200" dirty="0" smtClean="0">
                <a:ln>
                  <a:solidFill>
                    <a:sysClr val="windowText" lastClr="000000"/>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rPr>
              <a:t>Consejo de Familia</a:t>
            </a:r>
            <a:endParaRPr lang="es-AR" sz="3200" dirty="0">
              <a:ln>
                <a:solidFill>
                  <a:sysClr val="windowText" lastClr="000000"/>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endParaRPr>
          </a:p>
        </p:txBody>
      </p:sp>
      <p:sp>
        <p:nvSpPr>
          <p:cNvPr id="6" name="5 CuadroTexto"/>
          <p:cNvSpPr txBox="1"/>
          <p:nvPr/>
        </p:nvSpPr>
        <p:spPr>
          <a:xfrm>
            <a:off x="169084" y="4651027"/>
            <a:ext cx="6140236" cy="2462213"/>
          </a:xfrm>
          <a:prstGeom prst="rect">
            <a:avLst/>
          </a:prstGeom>
          <a:noFill/>
        </p:spPr>
        <p:txBody>
          <a:bodyPr wrap="square" rtlCol="0">
            <a:spAutoFit/>
          </a:bodyPr>
          <a:lstStyle/>
          <a:p>
            <a:r>
              <a:rPr lang="es-AR" sz="1100" dirty="0"/>
              <a:t>El pasado sábado 25 de marzo nos reunimos los integrantes del Consejo de Familia en 9 de Julio para celebrar el día internacional de la Familia Marianista y para planificar la misión común de este año. Fuimos muy bien recibidos y mimados por los laicos y religiosos de esa bella comunidad.</a:t>
            </a:r>
          </a:p>
          <a:p>
            <a:r>
              <a:rPr lang="es-AR" sz="1100" dirty="0"/>
              <a:t>Abordamos varios temas: nuestro funcionamiento interno y la comunicación entre las cuatro ramas de la Familia Marianista (religiosas, laicos, religiosos y laicas consagradas); pasos para profundizar acciones conjuntas; la conformación de un equipo único de pastoral vocacional; la celebración del bicentenario, la renovación de nuestro cancionero y de otros materiales carismáticos; etc.</a:t>
            </a:r>
          </a:p>
          <a:p>
            <a:r>
              <a:rPr lang="es-AR" sz="1100" dirty="0"/>
              <a:t>Vivimos como momento culminante del día la eucaristía en la que Adriana Gutierrez hizo su primer compromiso en la Alianza Marial (Instituto Secular Marianista). Todos regresamos con la alegría de sabernos una única Familia al servicio de la misión de María: seguir entregando al mundo a Jesús por medio de la formación de misioneros permanentes y la creación de múltiples comunidades eclesiales de vida.</a:t>
            </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5" y="1206321"/>
            <a:ext cx="4400704" cy="3242623"/>
          </a:xfrm>
          <a:prstGeom prst="rect">
            <a:avLst/>
          </a:prstGeom>
          <a:ln w="19050">
            <a:solidFill>
              <a:srgbClr val="FF0000"/>
            </a:solidFill>
          </a:ln>
          <a:effectLst>
            <a:outerShdw blurRad="292100" dist="139700" dir="2700000" algn="tl" rotWithShape="0">
              <a:srgbClr val="333333">
                <a:alpha val="65000"/>
              </a:srgbClr>
            </a:outerShdw>
          </a:effectLst>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317">
            <a:off x="3842162" y="1240975"/>
            <a:ext cx="3042451" cy="1133520"/>
          </a:xfrm>
          <a:prstGeom prst="rect">
            <a:avLst/>
          </a:prstGeom>
          <a:ln>
            <a:solidFill>
              <a:srgbClr val="FF0000"/>
            </a:solidFill>
          </a:ln>
          <a:effectLst>
            <a:outerShdw blurRad="292100" dist="139700" dir="2700000" algn="tl" rotWithShape="0">
              <a:srgbClr val="333333">
                <a:alpha val="65000"/>
              </a:srgbClr>
            </a:outerShdw>
          </a:effectLst>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25843">
            <a:off x="4174671" y="2864768"/>
            <a:ext cx="2377431" cy="1296144"/>
          </a:xfrm>
          <a:prstGeom prst="rect">
            <a:avLst/>
          </a:prstGeom>
          <a:ln>
            <a:solidFill>
              <a:srgbClr val="FF0000"/>
            </a:solidFill>
          </a:ln>
          <a:effectLst>
            <a:outerShdw blurRad="292100" dist="139700" dir="2700000" algn="tl" rotWithShape="0">
              <a:srgbClr val="333333">
                <a:alpha val="65000"/>
              </a:srgbClr>
            </a:outerShdw>
          </a:effectLst>
        </p:spPr>
      </p:pic>
      <p:sp>
        <p:nvSpPr>
          <p:cNvPr id="10" name="9 CuadroTexto"/>
          <p:cNvSpPr txBox="1"/>
          <p:nvPr/>
        </p:nvSpPr>
        <p:spPr>
          <a:xfrm>
            <a:off x="0" y="7113240"/>
            <a:ext cx="4653136" cy="523220"/>
          </a:xfrm>
          <a:prstGeom prst="rect">
            <a:avLst/>
          </a:prstGeom>
          <a:noFill/>
        </p:spPr>
        <p:txBody>
          <a:bodyPr wrap="square" rtlCol="0">
            <a:spAutoFit/>
          </a:bodyPr>
          <a:lstStyle/>
          <a:p>
            <a:r>
              <a:rPr lang="es-AR" sz="2800" dirty="0">
                <a:ln>
                  <a:solidFill>
                    <a:sysClr val="windowText" lastClr="000000"/>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rPr>
              <a:t>Misioneros</a:t>
            </a:r>
          </a:p>
        </p:txBody>
      </p:sp>
      <p:sp>
        <p:nvSpPr>
          <p:cNvPr id="11" name="10 CuadroTexto"/>
          <p:cNvSpPr txBox="1"/>
          <p:nvPr/>
        </p:nvSpPr>
        <p:spPr>
          <a:xfrm>
            <a:off x="116631" y="7761312"/>
            <a:ext cx="3677083" cy="2231380"/>
          </a:xfrm>
          <a:prstGeom prst="rect">
            <a:avLst/>
          </a:prstGeom>
          <a:noFill/>
        </p:spPr>
        <p:txBody>
          <a:bodyPr wrap="square" rtlCol="0">
            <a:spAutoFit/>
          </a:bodyPr>
          <a:lstStyle/>
          <a:p>
            <a:r>
              <a:rPr lang="es-AR" sz="1100" b="1" dirty="0">
                <a:solidFill>
                  <a:srgbClr val="FF0000"/>
                </a:solidFill>
              </a:rPr>
              <a:t>El martes 28 de marzo tuvimos una muy buena reunión con los grupos misioneros. Juntos como Familia queremos acompañarlos y apoyarlos en las bellas tareas misioneras y de </a:t>
            </a:r>
            <a:r>
              <a:rPr lang="es-AR" sz="1100" b="1" dirty="0" smtClean="0">
                <a:solidFill>
                  <a:srgbClr val="FF0000"/>
                </a:solidFill>
              </a:rPr>
              <a:t>servicio </a:t>
            </a:r>
            <a:r>
              <a:rPr lang="es-AR" sz="1100" b="1" dirty="0">
                <a:solidFill>
                  <a:srgbClr val="FF0000"/>
                </a:solidFill>
              </a:rPr>
              <a:t>que están realizando. Avanzamos en el tema comunicación y soñamos con algunos encuentros durante el año. En noviembre </a:t>
            </a:r>
            <a:r>
              <a:rPr lang="es-AR" sz="1100" b="1" dirty="0" smtClean="0">
                <a:solidFill>
                  <a:srgbClr val="FF0000"/>
                </a:solidFill>
              </a:rPr>
              <a:t>participarán </a:t>
            </a:r>
            <a:r>
              <a:rPr lang="es-AR" sz="1100" b="1" dirty="0">
                <a:solidFill>
                  <a:srgbClr val="FF0000"/>
                </a:solidFill>
              </a:rPr>
              <a:t>todos juntos en el Encuentro Nacional de Misioneros a realizarse en Neuquén, compartiendo con el grupo misionero marianista de la Parroquia Cristo Resucitado que los recibirá en su casa.</a:t>
            </a:r>
          </a:p>
          <a:p>
            <a:r>
              <a:rPr lang="es-AR" dirty="0"/>
              <a:t> </a:t>
            </a:r>
          </a:p>
        </p:txBody>
      </p:sp>
      <p:pic>
        <p:nvPicPr>
          <p:cNvPr id="12" name="1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7992">
            <a:off x="3822697" y="7589929"/>
            <a:ext cx="2390613" cy="1792959"/>
          </a:xfrm>
          <a:prstGeom prst="roundRect">
            <a:avLst>
              <a:gd name="adj" fmla="val 8594"/>
            </a:avLst>
          </a:prstGeom>
          <a:solidFill>
            <a:srgbClr val="FFFFFF">
              <a:shade val="85000"/>
            </a:srgbClr>
          </a:solidFill>
          <a:ln w="19050">
            <a:solidFill>
              <a:srgbClr val="FF0000"/>
            </a:solidFill>
          </a:ln>
          <a:effectLst>
            <a:reflection blurRad="12700" stA="38000" endPos="28000" dist="5000" dir="5400000" sy="-100000" algn="bl" rotWithShape="0"/>
          </a:effectLst>
        </p:spPr>
      </p:pic>
      <p:sp>
        <p:nvSpPr>
          <p:cNvPr id="13" name="12 Rectángulo"/>
          <p:cNvSpPr/>
          <p:nvPr/>
        </p:nvSpPr>
        <p:spPr>
          <a:xfrm>
            <a:off x="6000768" y="2589510"/>
            <a:ext cx="886781"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12</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14"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15" name="14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Tree>
    <p:extLst>
      <p:ext uri="{BB962C8B-B14F-4D97-AF65-F5344CB8AC3E}">
        <p14:creationId xmlns:p14="http://schemas.microsoft.com/office/powerpoint/2010/main" val="409476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0648" y="560512"/>
            <a:ext cx="5400600" cy="584775"/>
          </a:xfrm>
          <a:prstGeom prst="rect">
            <a:avLst/>
          </a:prstGeom>
          <a:noFill/>
          <a:ln w="38100">
            <a:noFill/>
          </a:ln>
        </p:spPr>
        <p:txBody>
          <a:bodyPr wrap="square" rtlCol="0">
            <a:spAutoFit/>
          </a:bodyPr>
          <a:lstStyle/>
          <a:p>
            <a:r>
              <a:rPr lang="es-AR" sz="3200" dirty="0" smtClean="0">
                <a:ln w="12700">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rPr>
              <a:t>Así te despedimos</a:t>
            </a:r>
            <a:endParaRPr lang="es-AR" sz="3200" dirty="0">
              <a:ln w="12700">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0781">
            <a:off x="1844824" y="1352600"/>
            <a:ext cx="2463001" cy="2520280"/>
          </a:xfrm>
          <a:prstGeom prst="rect">
            <a:avLst/>
          </a:prstGeom>
          <a:ln w="1905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5 CuadroTexto"/>
          <p:cNvSpPr txBox="1"/>
          <p:nvPr/>
        </p:nvSpPr>
        <p:spPr>
          <a:xfrm>
            <a:off x="404664" y="4232920"/>
            <a:ext cx="5904656" cy="1785104"/>
          </a:xfrm>
          <a:prstGeom prst="rect">
            <a:avLst/>
          </a:prstGeom>
          <a:noFill/>
        </p:spPr>
        <p:txBody>
          <a:bodyPr wrap="square" rtlCol="0">
            <a:spAutoFit/>
          </a:bodyPr>
          <a:lstStyle/>
          <a:p>
            <a:r>
              <a:rPr lang="es-ES" sz="1100" b="1" dirty="0"/>
              <a:t>Querida Silvia:</a:t>
            </a:r>
            <a:endParaRPr lang="es-AR" sz="1100" b="1" dirty="0"/>
          </a:p>
          <a:p>
            <a:r>
              <a:rPr lang="es-ES" sz="1100" b="1" dirty="0"/>
              <a:t>                             </a:t>
            </a:r>
            <a:r>
              <a:rPr lang="es-ES" sz="1100" b="1" dirty="0" err="1"/>
              <a:t>Uffff</a:t>
            </a:r>
            <a:r>
              <a:rPr lang="es-ES" sz="1100" b="1" dirty="0"/>
              <a:t> que balde de agua fría recibimos todos al amanecer de este lunes 6 de marzo. Ayer domingo, por la tarde, pudimos compartir junto a vos una hora y media de nuestras vidas. Nos hablaste del DON que significa entender a los demás, su manera de ser, su manera de actuar, su manera de pensar. Hoy necesitamos el DON de la sabiduría para comprender los misterios de la vida. </a:t>
            </a:r>
            <a:endParaRPr lang="es-AR" sz="1100" b="1" dirty="0"/>
          </a:p>
          <a:p>
            <a:r>
              <a:rPr lang="es-ES" sz="1100" b="1" dirty="0"/>
              <a:t>          </a:t>
            </a:r>
            <a:r>
              <a:rPr lang="es-ES" sz="1100" b="1" dirty="0" smtClean="0"/>
              <a:t>  </a:t>
            </a:r>
            <a:r>
              <a:rPr lang="es-ES" sz="1100" b="1" dirty="0"/>
              <a:t>Mi pidieron que te despidiera. Después de los actos de inicio del ciclo lectivo, en la soledad de una oficina de trabajo, pegada a la que vos tuviste cuando fuiste Encargada de Pastoral aquí, me senté a pensarte, a rezarte, </a:t>
            </a:r>
            <a:r>
              <a:rPr lang="es-ES" sz="1100" b="1" dirty="0" smtClean="0"/>
              <a:t>a escribir lo que dicte el corazón.</a:t>
            </a:r>
          </a:p>
        </p:txBody>
      </p:sp>
      <p:sp>
        <p:nvSpPr>
          <p:cNvPr id="7" name="6 CuadroTexto"/>
          <p:cNvSpPr txBox="1"/>
          <p:nvPr/>
        </p:nvSpPr>
        <p:spPr>
          <a:xfrm>
            <a:off x="311641" y="5848747"/>
            <a:ext cx="6012750" cy="3477875"/>
          </a:xfrm>
          <a:prstGeom prst="rect">
            <a:avLst/>
          </a:prstGeom>
          <a:noFill/>
        </p:spPr>
        <p:txBody>
          <a:bodyPr wrap="square" rtlCol="0">
            <a:spAutoFit/>
          </a:bodyPr>
          <a:lstStyle/>
          <a:p>
            <a:r>
              <a:rPr lang="es-ES" sz="1100" b="1" dirty="0"/>
              <a:t> </a:t>
            </a:r>
            <a:r>
              <a:rPr lang="es-ES" sz="1100" b="1" dirty="0" smtClean="0"/>
              <a:t>	Te </a:t>
            </a:r>
            <a:r>
              <a:rPr lang="es-ES" sz="1100" b="1" dirty="0"/>
              <a:t>conocí como mi preceptora y luego catequista. Te elegí como madrina de confirmación porque supiste transmitirme tu fe, tu testimonio docente, tu </a:t>
            </a:r>
            <a:r>
              <a:rPr lang="es-ES" sz="1100" b="1" dirty="0" err="1"/>
              <a:t>vincularidad</a:t>
            </a:r>
            <a:r>
              <a:rPr lang="es-ES" sz="1100" b="1" dirty="0"/>
              <a:t> con los adolescentes. Te conocí como parte de la familia, cuando estuve más cerca de ustedes. Y vale mencionar la palabra familia, pensando en tu gran familia: tus papás, tus hermanas, tus hijos, tu nieta. Hacías un culto sagrado de todos ellos y fuiste ejemplo de unidad. Te conocí como una gran laica marianista, dispuesta a dar desde el lugar que toque, cuidando del carisma, viviéndolo, contagiándolo. </a:t>
            </a:r>
            <a:endParaRPr lang="es-AR" sz="1100" b="1" dirty="0"/>
          </a:p>
          <a:p>
            <a:r>
              <a:rPr lang="es-ES" sz="1100" b="1" dirty="0"/>
              <a:t>                             Te fuiste en silencio, te fuiste cuando todos dormíamos, te fuiste con ese perfil bajo que siempre cultivaste, te fuiste con una sonrisa que siempre tenías en tu rostro, te fuiste con muchos proyectos en camino. Pues ahora el mayor proyecto es velar y rezar por todos nosotros quienes seguimos peregrinando por esta vida andando muchas veces por andar nomás hasta que llegan cimbronazos como estos que nos detienen y nos interpelan sobre el verdadero valor de la misma.</a:t>
            </a:r>
            <a:endParaRPr lang="es-AR" sz="1100" b="1" dirty="0"/>
          </a:p>
          <a:p>
            <a:r>
              <a:rPr lang="es-ES" sz="1100" b="1" dirty="0"/>
              <a:t>                          Nunca tan justo el texto del evangelio de hoy. “Tuve hambre y diste de comer…tuve sed y diste de beber, estuve de paso y  alojaste, desnudo y  vestiste, enfermo y  visitaste”. Son muchos, somos muchos los que hoy podemos decir esto de vos. </a:t>
            </a:r>
            <a:r>
              <a:rPr lang="es-ES" sz="1100" b="1" i="1" dirty="0"/>
              <a:t>QUE DESDE LA GLORIA DEL CIELO, PUEDAS SEGUIR SONRIENDO PORQUE AHORA JUNTO A TU MADRE RITA Y TU MADRE MARÍA SOS ETERNA Y SEGUIS VIVA EN NUESTROS CORAZONES. </a:t>
            </a:r>
            <a:endParaRPr lang="es-ES" sz="1100" b="1" i="1" dirty="0" smtClean="0"/>
          </a:p>
          <a:p>
            <a:pPr algn="r"/>
            <a:r>
              <a:rPr lang="es-ES" sz="1100" b="1" dirty="0" smtClean="0"/>
              <a:t>José </a:t>
            </a:r>
            <a:r>
              <a:rPr lang="es-ES" sz="1100" b="1" dirty="0" err="1" smtClean="0"/>
              <a:t>Groesman</a:t>
            </a:r>
            <a:endParaRPr lang="es-AR" sz="1100" b="1" dirty="0"/>
          </a:p>
        </p:txBody>
      </p:sp>
      <p:sp>
        <p:nvSpPr>
          <p:cNvPr id="8" name="7 Rectángulo"/>
          <p:cNvSpPr/>
          <p:nvPr/>
        </p:nvSpPr>
        <p:spPr>
          <a:xfrm>
            <a:off x="6000768" y="2589510"/>
            <a:ext cx="886781"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13</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9"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10" name="9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2" name="1 CuadroTexto"/>
          <p:cNvSpPr txBox="1"/>
          <p:nvPr/>
        </p:nvSpPr>
        <p:spPr>
          <a:xfrm>
            <a:off x="4509120" y="3656856"/>
            <a:ext cx="1491648" cy="261610"/>
          </a:xfrm>
          <a:prstGeom prst="rect">
            <a:avLst/>
          </a:prstGeom>
          <a:noFill/>
        </p:spPr>
        <p:txBody>
          <a:bodyPr wrap="square" rtlCol="0">
            <a:spAutoFit/>
          </a:bodyPr>
          <a:lstStyle/>
          <a:p>
            <a:r>
              <a:rPr lang="es-AR" sz="1100" b="1" i="1" dirty="0" smtClean="0">
                <a:solidFill>
                  <a:srgbClr val="FF0000"/>
                </a:solidFill>
                <a:effectLst>
                  <a:outerShdw blurRad="50800" dist="38100" dir="5400000" algn="t" rotWithShape="0">
                    <a:prstClr val="black">
                      <a:alpha val="40000"/>
                    </a:prstClr>
                  </a:outerShdw>
                </a:effectLst>
              </a:rPr>
              <a:t>Ma. Silvia Pironio</a:t>
            </a:r>
            <a:endParaRPr lang="es-AR" sz="1100" b="1" i="1" dirty="0">
              <a:solidFill>
                <a:srgbClr val="FF0000"/>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90375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7806" y="553294"/>
            <a:ext cx="5760640" cy="584775"/>
          </a:xfrm>
          <a:prstGeom prst="rect">
            <a:avLst/>
          </a:prstGeom>
          <a:noFill/>
        </p:spPr>
        <p:txBody>
          <a:bodyPr wrap="square" rtlCol="0">
            <a:spAutoFit/>
          </a:bodyPr>
          <a:lstStyle/>
          <a:p>
            <a:pPr algn="ctr"/>
            <a:r>
              <a:rPr lang="es-AR" sz="3200" b="1" dirty="0">
                <a:ln>
                  <a:solidFill>
                    <a:schemeClr val="tx1"/>
                  </a:solidFill>
                </a:ln>
                <a:solidFill>
                  <a:srgbClr val="FF0000"/>
                </a:solidFill>
                <a:effectLst>
                  <a:outerShdw blurRad="50800" dist="38100" dir="2700000" algn="tl">
                    <a:srgbClr val="000000">
                      <a:alpha val="40000"/>
                    </a:srgbClr>
                  </a:outerShdw>
                </a:effectLst>
                <a:latin typeface="Berlin Sans FB Demi" panose="020E0802020502020306" pitchFamily="34" charset="0"/>
              </a:rPr>
              <a:t>Calendario Regional   </a:t>
            </a:r>
            <a:r>
              <a:rPr lang="es-AR" sz="3200" b="1" dirty="0" smtClean="0">
                <a:ln>
                  <a:solidFill>
                    <a:schemeClr val="tx1"/>
                  </a:solidFill>
                </a:ln>
                <a:solidFill>
                  <a:srgbClr val="FF0000"/>
                </a:solidFill>
                <a:effectLst>
                  <a:outerShdw blurRad="50800" dist="38100" dir="2700000" algn="tl">
                    <a:srgbClr val="000000">
                      <a:alpha val="40000"/>
                    </a:srgbClr>
                  </a:outerShdw>
                </a:effectLst>
                <a:latin typeface="Berlin Sans FB Demi" panose="020E0802020502020306" pitchFamily="34" charset="0"/>
              </a:rPr>
              <a:t>2017</a:t>
            </a:r>
            <a:endParaRPr lang="es-AR" sz="3200" dirty="0">
              <a:ln>
                <a:solidFill>
                  <a:schemeClr val="tx1"/>
                </a:solidFill>
              </a:ln>
              <a:solidFill>
                <a:srgbClr val="FF0000"/>
              </a:solidFill>
              <a:latin typeface="Berlin Sans FB Demi" panose="020E0802020502020306" pitchFamily="34" charset="0"/>
            </a:endParaRPr>
          </a:p>
        </p:txBody>
      </p:sp>
      <p:sp>
        <p:nvSpPr>
          <p:cNvPr id="8" name="7 CuadroTexto"/>
          <p:cNvSpPr txBox="1"/>
          <p:nvPr/>
        </p:nvSpPr>
        <p:spPr>
          <a:xfrm>
            <a:off x="437318" y="1280592"/>
            <a:ext cx="5727986" cy="369332"/>
          </a:xfrm>
          <a:prstGeom prst="rect">
            <a:avLst/>
          </a:prstGeom>
          <a:noFill/>
        </p:spPr>
        <p:txBody>
          <a:bodyPr wrap="square" rtlCol="0">
            <a:spAutoFit/>
          </a:bodyPr>
          <a:lstStyle/>
          <a:p>
            <a:pPr algn="ctr"/>
            <a:r>
              <a:rPr lang="es-AR" b="1" dirty="0">
                <a:solidFill>
                  <a:srgbClr val="FF0000"/>
                </a:solidFill>
                <a:latin typeface="Berlin Sans FB Demi" panose="020E0802020502020306" pitchFamily="34" charset="0"/>
              </a:rPr>
              <a:t>Referencias del Calendario</a:t>
            </a:r>
            <a:endParaRPr lang="es-AR" dirty="0">
              <a:solidFill>
                <a:srgbClr val="FF0000"/>
              </a:solidFill>
              <a:latin typeface="Berlin Sans FB Demi" panose="020E0802020502020306" pitchFamily="34" charset="0"/>
            </a:endParaRPr>
          </a:p>
        </p:txBody>
      </p:sp>
      <p:sp>
        <p:nvSpPr>
          <p:cNvPr id="9" name="8 CuadroTexto"/>
          <p:cNvSpPr txBox="1"/>
          <p:nvPr/>
        </p:nvSpPr>
        <p:spPr>
          <a:xfrm>
            <a:off x="222012" y="1649924"/>
            <a:ext cx="6519355" cy="738664"/>
          </a:xfrm>
          <a:prstGeom prst="rect">
            <a:avLst/>
          </a:prstGeom>
          <a:noFill/>
          <a:ln>
            <a:solidFill>
              <a:srgbClr val="FF0000"/>
            </a:solidFill>
          </a:ln>
        </p:spPr>
        <p:txBody>
          <a:bodyPr wrap="square" rtlCol="0">
            <a:spAutoFit/>
          </a:bodyPr>
          <a:lstStyle/>
          <a:p>
            <a:r>
              <a:rPr lang="es-AR" dirty="0" smtClean="0"/>
              <a:t>. </a:t>
            </a:r>
            <a:r>
              <a:rPr lang="es-AR" sz="1200" b="1" dirty="0" smtClean="0">
                <a:solidFill>
                  <a:srgbClr val="2DBE03"/>
                </a:solidFill>
              </a:rPr>
              <a:t>verde</a:t>
            </a:r>
            <a:r>
              <a:rPr lang="es-AR" sz="1200" dirty="0"/>
              <a:t>: cumpleaños	</a:t>
            </a:r>
            <a:r>
              <a:rPr lang="es-AR" sz="1200" dirty="0" smtClean="0"/>
              <a:t>                                           . </a:t>
            </a:r>
            <a:r>
              <a:rPr lang="es-AR" sz="1200" b="1" i="1" dirty="0"/>
              <a:t>negritas:</a:t>
            </a:r>
            <a:r>
              <a:rPr lang="es-AR" sz="1200" dirty="0"/>
              <a:t> feriados</a:t>
            </a:r>
          </a:p>
          <a:p>
            <a:r>
              <a:rPr lang="es-AR" sz="1200" b="1" dirty="0">
                <a:solidFill>
                  <a:srgbClr val="7030A0"/>
                </a:solidFill>
              </a:rPr>
              <a:t>. violeta: </a:t>
            </a:r>
            <a:r>
              <a:rPr lang="es-AR" sz="1200" dirty="0"/>
              <a:t>aniversarios de </a:t>
            </a:r>
            <a:r>
              <a:rPr lang="es-AR" sz="1200" dirty="0" smtClean="0"/>
              <a:t>fallecimientos.                        </a:t>
            </a:r>
            <a:r>
              <a:rPr lang="es-AR" sz="1200" b="1" dirty="0" smtClean="0"/>
              <a:t>.negro</a:t>
            </a:r>
            <a:r>
              <a:rPr lang="es-AR" sz="1200" b="1" dirty="0"/>
              <a:t>: </a:t>
            </a:r>
            <a:r>
              <a:rPr lang="es-AR" sz="1200" dirty="0"/>
              <a:t>informaciones </a:t>
            </a:r>
            <a:r>
              <a:rPr lang="es-AR" sz="1200" dirty="0" smtClean="0"/>
              <a:t>varias</a:t>
            </a:r>
            <a:endParaRPr lang="es-AR" sz="1200" dirty="0"/>
          </a:p>
          <a:p>
            <a:r>
              <a:rPr lang="es-AR" sz="1200" dirty="0" smtClean="0"/>
              <a:t>. </a:t>
            </a:r>
            <a:r>
              <a:rPr lang="es-AR" sz="1200" b="1" dirty="0" smtClean="0">
                <a:solidFill>
                  <a:srgbClr val="FF0000"/>
                </a:solidFill>
              </a:rPr>
              <a:t>rojo</a:t>
            </a:r>
            <a:r>
              <a:rPr lang="es-AR" sz="1200" b="1" dirty="0">
                <a:solidFill>
                  <a:srgbClr val="FF0000"/>
                </a:solidFill>
              </a:rPr>
              <a:t>: </a:t>
            </a:r>
            <a:r>
              <a:rPr lang="es-AR" sz="1200" dirty="0"/>
              <a:t>fiestas litúrgicas			</a:t>
            </a:r>
            <a:r>
              <a:rPr lang="es-AR" sz="1200" b="1" dirty="0" smtClean="0">
                <a:solidFill>
                  <a:srgbClr val="0070C0"/>
                </a:solidFill>
              </a:rPr>
              <a:t>. </a:t>
            </a:r>
            <a:r>
              <a:rPr lang="es-AR" sz="1200" b="1" dirty="0">
                <a:solidFill>
                  <a:srgbClr val="0070C0"/>
                </a:solidFill>
              </a:rPr>
              <a:t>azul: </a:t>
            </a:r>
            <a:r>
              <a:rPr lang="es-AR" sz="1200" dirty="0"/>
              <a:t>celebraciones especiales</a:t>
            </a:r>
          </a:p>
        </p:txBody>
      </p:sp>
      <p:sp>
        <p:nvSpPr>
          <p:cNvPr id="15"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16" name="15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17" name="16 Rectángulo"/>
          <p:cNvSpPr/>
          <p:nvPr/>
        </p:nvSpPr>
        <p:spPr>
          <a:xfrm>
            <a:off x="6000768" y="2589510"/>
            <a:ext cx="886781"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14</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10" name="9 CuadroTexto"/>
          <p:cNvSpPr txBox="1"/>
          <p:nvPr/>
        </p:nvSpPr>
        <p:spPr>
          <a:xfrm>
            <a:off x="296652" y="2932951"/>
            <a:ext cx="5976664" cy="6583341"/>
          </a:xfrm>
          <a:prstGeom prst="rect">
            <a:avLst/>
          </a:prstGeom>
          <a:noFill/>
        </p:spPr>
        <p:txBody>
          <a:bodyPr wrap="square" rtlCol="0">
            <a:spAutoFit/>
          </a:bodyPr>
          <a:lstStyle/>
          <a:p>
            <a:pPr>
              <a:lnSpc>
                <a:spcPct val="115000"/>
              </a:lnSpc>
              <a:spcAft>
                <a:spcPts val="0"/>
              </a:spcAft>
            </a:pPr>
            <a:r>
              <a:rPr lang="es-AR" sz="2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ea typeface="Calibri"/>
                <a:cs typeface="Times New Roman"/>
              </a:rPr>
              <a:t>Abril</a:t>
            </a:r>
            <a:endParaRPr lang="es-AR" sz="2000" dirty="0" smtClean="0">
              <a:solidFill>
                <a:srgbClr val="FF0000"/>
              </a:solidFill>
              <a:effectLst>
                <a:outerShdw blurRad="38100" dist="38100" dir="2700000" algn="tl">
                  <a:srgbClr val="000000">
                    <a:alpha val="43137"/>
                  </a:srgbClr>
                </a:outerShdw>
              </a:effectLst>
              <a:latin typeface="Berlin Sans FB Demi" panose="020E0802020502020306" pitchFamily="34" charset="0"/>
              <a:ea typeface="Calibri"/>
              <a:cs typeface="Times New Roman"/>
            </a:endParaRPr>
          </a:p>
          <a:p>
            <a:pPr marL="342900" lvl="0" indent="-342900">
              <a:spcAft>
                <a:spcPts val="0"/>
              </a:spcAft>
              <a:buFont typeface="Symbol"/>
              <a:buChar char=""/>
            </a:pPr>
            <a:r>
              <a:rPr lang="es-AR" sz="1200" dirty="0" smtClean="0">
                <a:latin typeface="Arial"/>
              </a:rPr>
              <a:t>2</a:t>
            </a:r>
            <a:r>
              <a:rPr lang="es-AR" sz="1200" dirty="0">
                <a:latin typeface="Arial"/>
              </a:rPr>
              <a:t>: </a:t>
            </a:r>
            <a:r>
              <a:rPr lang="es-AR" sz="1200" b="1" i="1" dirty="0">
                <a:latin typeface="Arial"/>
              </a:rPr>
              <a:t>Feriado de Malvinas</a:t>
            </a:r>
            <a:endParaRPr lang="es-AR" sz="1200" dirty="0"/>
          </a:p>
          <a:p>
            <a:pPr marL="342900" lvl="0" indent="-342900">
              <a:spcAft>
                <a:spcPts val="0"/>
              </a:spcAft>
              <a:buFont typeface="Symbol"/>
              <a:buChar char=""/>
            </a:pPr>
            <a:r>
              <a:rPr lang="es-AR" sz="1200" dirty="0">
                <a:latin typeface="Arial"/>
              </a:rPr>
              <a:t>3: </a:t>
            </a:r>
            <a:r>
              <a:rPr lang="es-AR" sz="1200" dirty="0">
                <a:solidFill>
                  <a:srgbClr val="00B050"/>
                </a:solidFill>
                <a:latin typeface="Arial"/>
              </a:rPr>
              <a:t>Delia </a:t>
            </a:r>
            <a:r>
              <a:rPr lang="es-AR" sz="1200" dirty="0" err="1">
                <a:solidFill>
                  <a:srgbClr val="00B050"/>
                </a:solidFill>
                <a:latin typeface="Arial"/>
              </a:rPr>
              <a:t>Seisdedos</a:t>
            </a:r>
            <a:r>
              <a:rPr lang="es-AR" sz="1200" dirty="0">
                <a:solidFill>
                  <a:srgbClr val="00B050"/>
                </a:solidFill>
                <a:latin typeface="Arial"/>
              </a:rPr>
              <a:t> – </a:t>
            </a:r>
            <a:r>
              <a:rPr lang="es-AR" sz="1200" dirty="0" err="1">
                <a:solidFill>
                  <a:srgbClr val="00B050"/>
                </a:solidFill>
                <a:latin typeface="Arial"/>
              </a:rPr>
              <a:t>NdJ</a:t>
            </a:r>
            <a:endParaRPr lang="es-AR" sz="1200" dirty="0"/>
          </a:p>
          <a:p>
            <a:pPr marL="342900" lvl="0" indent="-342900">
              <a:spcAft>
                <a:spcPts val="0"/>
              </a:spcAft>
              <a:buFont typeface="Symbol"/>
              <a:buChar char=""/>
            </a:pPr>
            <a:r>
              <a:rPr lang="es-AR" sz="1200" dirty="0">
                <a:latin typeface="Arial"/>
              </a:rPr>
              <a:t>5 al 7: Manuel </a:t>
            </a:r>
            <a:r>
              <a:rPr lang="es-AR" sz="1200" dirty="0" err="1">
                <a:latin typeface="Arial"/>
              </a:rPr>
              <a:t>Madueño</a:t>
            </a:r>
            <a:r>
              <a:rPr lang="es-AR" sz="1200" dirty="0">
                <a:latin typeface="Arial"/>
              </a:rPr>
              <a:t> </a:t>
            </a:r>
            <a:r>
              <a:rPr lang="es-AR" sz="1200" dirty="0" err="1">
                <a:latin typeface="Arial"/>
              </a:rPr>
              <a:t>sm</a:t>
            </a:r>
            <a:r>
              <a:rPr lang="es-AR" sz="1200" dirty="0">
                <a:latin typeface="Arial"/>
              </a:rPr>
              <a:t> en Bs. As.</a:t>
            </a:r>
            <a:endParaRPr lang="es-AR" sz="1200" dirty="0"/>
          </a:p>
          <a:p>
            <a:pPr marL="342900" lvl="0" indent="-342900">
              <a:spcAft>
                <a:spcPts val="0"/>
              </a:spcAft>
              <a:buFont typeface="Symbol"/>
              <a:buChar char=""/>
            </a:pPr>
            <a:r>
              <a:rPr lang="es-AR" sz="1200" dirty="0">
                <a:latin typeface="Arial"/>
              </a:rPr>
              <a:t>6: Reunión de Directorio de SM Argentina</a:t>
            </a:r>
            <a:endParaRPr lang="es-AR" sz="1200" dirty="0"/>
          </a:p>
          <a:p>
            <a:pPr marL="342900" lvl="0" indent="-342900">
              <a:spcAft>
                <a:spcPts val="0"/>
              </a:spcAft>
              <a:buFont typeface="Symbol"/>
              <a:buChar char=""/>
            </a:pPr>
            <a:r>
              <a:rPr lang="es-AR" sz="1200" dirty="0">
                <a:latin typeface="Arial"/>
              </a:rPr>
              <a:t>8: Nacimiento del Beato Guillermo José </a:t>
            </a:r>
            <a:r>
              <a:rPr lang="es-AR" sz="1200" dirty="0" err="1">
                <a:latin typeface="Arial"/>
              </a:rPr>
              <a:t>Chaminade</a:t>
            </a:r>
            <a:r>
              <a:rPr lang="es-AR" sz="1200" dirty="0">
                <a:latin typeface="Arial"/>
              </a:rPr>
              <a:t> (1761)</a:t>
            </a:r>
            <a:endParaRPr lang="es-AR" sz="1200" dirty="0"/>
          </a:p>
          <a:p>
            <a:pPr marL="342900" lvl="0" indent="-342900">
              <a:spcAft>
                <a:spcPts val="0"/>
              </a:spcAft>
              <a:buFont typeface="Symbol"/>
              <a:buChar char=""/>
            </a:pPr>
            <a:r>
              <a:rPr lang="es-AR" sz="1200" dirty="0">
                <a:latin typeface="Arial"/>
              </a:rPr>
              <a:t>9: </a:t>
            </a:r>
            <a:r>
              <a:rPr lang="es-AR" sz="1200" dirty="0">
                <a:solidFill>
                  <a:srgbClr val="FF0000"/>
                </a:solidFill>
                <a:latin typeface="Arial"/>
              </a:rPr>
              <a:t>Domingo de Ramos</a:t>
            </a:r>
            <a:endParaRPr lang="es-AR" sz="1200" dirty="0"/>
          </a:p>
          <a:p>
            <a:pPr marL="342900" lvl="0" indent="-342900">
              <a:spcAft>
                <a:spcPts val="0"/>
              </a:spcAft>
              <a:buFont typeface="Symbol"/>
              <a:buChar char=""/>
            </a:pPr>
            <a:r>
              <a:rPr lang="es-AR" sz="1200" dirty="0">
                <a:latin typeface="Arial"/>
              </a:rPr>
              <a:t>9: </a:t>
            </a:r>
            <a:r>
              <a:rPr lang="es-AR" sz="1200" dirty="0">
                <a:solidFill>
                  <a:srgbClr val="00B050"/>
                </a:solidFill>
                <a:latin typeface="Arial"/>
              </a:rPr>
              <a:t>Marcos Romero –Directivo, Caballito-</a:t>
            </a:r>
            <a:endParaRPr lang="es-AR" sz="1200" dirty="0"/>
          </a:p>
          <a:p>
            <a:pPr marL="342900" lvl="0" indent="-342900">
              <a:spcAft>
                <a:spcPts val="0"/>
              </a:spcAft>
              <a:buFont typeface="Symbol"/>
              <a:buChar char=""/>
            </a:pPr>
            <a:r>
              <a:rPr lang="es-AR" sz="1200" dirty="0">
                <a:solidFill>
                  <a:srgbClr val="7030A0"/>
                </a:solidFill>
                <a:latin typeface="Arial"/>
              </a:rPr>
              <a:t>10: + Luis Sáenz de </a:t>
            </a:r>
            <a:r>
              <a:rPr lang="es-AR" sz="1200" dirty="0" err="1">
                <a:solidFill>
                  <a:srgbClr val="7030A0"/>
                </a:solidFill>
                <a:latin typeface="Arial"/>
              </a:rPr>
              <a:t>Buruaga</a:t>
            </a:r>
            <a:r>
              <a:rPr lang="es-AR" sz="1200" dirty="0">
                <a:solidFill>
                  <a:srgbClr val="7030A0"/>
                </a:solidFill>
                <a:latin typeface="Arial"/>
              </a:rPr>
              <a:t> </a:t>
            </a:r>
            <a:r>
              <a:rPr lang="es-AR" sz="1200" dirty="0" err="1">
                <a:solidFill>
                  <a:srgbClr val="7030A0"/>
                </a:solidFill>
                <a:latin typeface="Arial"/>
              </a:rPr>
              <a:t>sm</a:t>
            </a:r>
            <a:r>
              <a:rPr lang="es-AR" sz="1200" dirty="0">
                <a:solidFill>
                  <a:srgbClr val="7030A0"/>
                </a:solidFill>
                <a:latin typeface="Arial"/>
              </a:rPr>
              <a:t> (1979) -Argentina-</a:t>
            </a:r>
            <a:endParaRPr lang="es-AR" sz="1200" dirty="0">
              <a:solidFill>
                <a:srgbClr val="7030A0"/>
              </a:solidFill>
            </a:endParaRPr>
          </a:p>
          <a:p>
            <a:pPr marL="342900" lvl="0" indent="-342900">
              <a:spcAft>
                <a:spcPts val="0"/>
              </a:spcAft>
              <a:buFont typeface="Symbol"/>
              <a:buChar char=""/>
            </a:pPr>
            <a:r>
              <a:rPr lang="es-AR" sz="1200" dirty="0">
                <a:latin typeface="Arial"/>
              </a:rPr>
              <a:t>11:</a:t>
            </a:r>
            <a:r>
              <a:rPr lang="es-AR" sz="1200" dirty="0">
                <a:solidFill>
                  <a:srgbClr val="00B050"/>
                </a:solidFill>
                <a:latin typeface="Arial"/>
              </a:rPr>
              <a:t> Nora Aedo –</a:t>
            </a:r>
            <a:r>
              <a:rPr lang="es-AR" sz="1200" dirty="0" err="1">
                <a:solidFill>
                  <a:srgbClr val="00B050"/>
                </a:solidFill>
                <a:latin typeface="Arial"/>
              </a:rPr>
              <a:t>CoPaPas</a:t>
            </a:r>
            <a:r>
              <a:rPr lang="es-AR" sz="1200" dirty="0">
                <a:solidFill>
                  <a:srgbClr val="00B050"/>
                </a:solidFill>
                <a:latin typeface="Arial"/>
              </a:rPr>
              <a:t>, G. Roca-; Raúl </a:t>
            </a:r>
            <a:r>
              <a:rPr lang="es-AR" sz="1200" dirty="0" err="1">
                <a:solidFill>
                  <a:srgbClr val="00B050"/>
                </a:solidFill>
                <a:latin typeface="Arial"/>
              </a:rPr>
              <a:t>Lafrossia</a:t>
            </a:r>
            <a:r>
              <a:rPr lang="es-AR" sz="1200" dirty="0">
                <a:solidFill>
                  <a:srgbClr val="00B050"/>
                </a:solidFill>
                <a:latin typeface="Arial"/>
              </a:rPr>
              <a:t> –</a:t>
            </a:r>
            <a:r>
              <a:rPr lang="es-AR" sz="1200" dirty="0" err="1">
                <a:solidFill>
                  <a:srgbClr val="00B050"/>
                </a:solidFill>
                <a:latin typeface="Arial"/>
              </a:rPr>
              <a:t>CoPaPas</a:t>
            </a:r>
            <a:r>
              <a:rPr lang="es-AR" sz="1200" dirty="0">
                <a:solidFill>
                  <a:srgbClr val="00B050"/>
                </a:solidFill>
                <a:latin typeface="Arial"/>
              </a:rPr>
              <a:t>, </a:t>
            </a:r>
            <a:r>
              <a:rPr lang="es-AR" sz="1200" dirty="0" err="1">
                <a:solidFill>
                  <a:srgbClr val="00B050"/>
                </a:solidFill>
                <a:latin typeface="Arial"/>
              </a:rPr>
              <a:t>G.Roca</a:t>
            </a:r>
            <a:r>
              <a:rPr lang="es-AR" sz="1200" dirty="0">
                <a:solidFill>
                  <a:srgbClr val="00B050"/>
                </a:solidFill>
                <a:latin typeface="Arial"/>
              </a:rPr>
              <a:t>-</a:t>
            </a:r>
            <a:endParaRPr lang="es-AR" sz="1200" dirty="0"/>
          </a:p>
          <a:p>
            <a:pPr marL="342900" lvl="0" indent="-342900">
              <a:spcAft>
                <a:spcPts val="0"/>
              </a:spcAft>
              <a:buFont typeface="Symbol"/>
              <a:buChar char=""/>
            </a:pPr>
            <a:r>
              <a:rPr lang="es-AR" sz="1200" dirty="0">
                <a:latin typeface="Arial"/>
              </a:rPr>
              <a:t>13: </a:t>
            </a:r>
            <a:r>
              <a:rPr lang="es-AR" sz="1200" dirty="0">
                <a:solidFill>
                  <a:srgbClr val="FF0000"/>
                </a:solidFill>
                <a:latin typeface="Arial"/>
              </a:rPr>
              <a:t>Jueves Santo</a:t>
            </a:r>
            <a:r>
              <a:rPr lang="es-AR" sz="1200" dirty="0">
                <a:latin typeface="Arial"/>
              </a:rPr>
              <a:t>; </a:t>
            </a:r>
            <a:r>
              <a:rPr lang="es-AR" sz="1200" dirty="0">
                <a:solidFill>
                  <a:srgbClr val="00B050"/>
                </a:solidFill>
                <a:latin typeface="Arial"/>
              </a:rPr>
              <a:t>Sabas Rey </a:t>
            </a:r>
            <a:r>
              <a:rPr lang="es-AR" sz="1200" dirty="0" err="1">
                <a:solidFill>
                  <a:srgbClr val="00B050"/>
                </a:solidFill>
                <a:latin typeface="Arial"/>
              </a:rPr>
              <a:t>sm</a:t>
            </a:r>
            <a:r>
              <a:rPr lang="es-AR" sz="1200" dirty="0">
                <a:solidFill>
                  <a:srgbClr val="00B050"/>
                </a:solidFill>
                <a:latin typeface="Arial"/>
              </a:rPr>
              <a:t> (1939) –Chile-; José Manuel del Pozo </a:t>
            </a:r>
            <a:r>
              <a:rPr lang="es-AR" sz="1200" dirty="0" err="1">
                <a:solidFill>
                  <a:srgbClr val="00B050"/>
                </a:solidFill>
                <a:latin typeface="Arial"/>
              </a:rPr>
              <a:t>sm</a:t>
            </a:r>
            <a:r>
              <a:rPr lang="es-AR" sz="1200" dirty="0">
                <a:solidFill>
                  <a:srgbClr val="00B050"/>
                </a:solidFill>
                <a:latin typeface="Arial"/>
              </a:rPr>
              <a:t> (1944) –España-</a:t>
            </a:r>
            <a:endParaRPr lang="es-AR" sz="1200" dirty="0"/>
          </a:p>
          <a:p>
            <a:pPr marL="342900" lvl="0" indent="-342900">
              <a:spcAft>
                <a:spcPts val="0"/>
              </a:spcAft>
              <a:buFont typeface="Symbol"/>
              <a:buChar char=""/>
            </a:pPr>
            <a:r>
              <a:rPr lang="es-AR" sz="1200" dirty="0">
                <a:latin typeface="Arial"/>
              </a:rPr>
              <a:t>14: </a:t>
            </a:r>
            <a:r>
              <a:rPr lang="es-AR" sz="1200" dirty="0">
                <a:solidFill>
                  <a:srgbClr val="FF0000"/>
                </a:solidFill>
                <a:latin typeface="Arial"/>
              </a:rPr>
              <a:t>Viernes Santo</a:t>
            </a:r>
            <a:r>
              <a:rPr lang="es-AR" sz="1200" dirty="0">
                <a:latin typeface="Arial"/>
              </a:rPr>
              <a:t>; </a:t>
            </a:r>
            <a:r>
              <a:rPr lang="es-AR" sz="1200" dirty="0">
                <a:solidFill>
                  <a:srgbClr val="00B050"/>
                </a:solidFill>
                <a:latin typeface="Arial"/>
              </a:rPr>
              <a:t>Jesús Herreros </a:t>
            </a:r>
            <a:r>
              <a:rPr lang="es-AR" sz="1200" dirty="0" err="1">
                <a:solidFill>
                  <a:srgbClr val="00B050"/>
                </a:solidFill>
                <a:latin typeface="Arial"/>
              </a:rPr>
              <a:t>sm</a:t>
            </a:r>
            <a:r>
              <a:rPr lang="es-AR" sz="1200" dirty="0">
                <a:solidFill>
                  <a:srgbClr val="00B050"/>
                </a:solidFill>
                <a:latin typeface="Arial"/>
              </a:rPr>
              <a:t> (1938) –Chile-</a:t>
            </a:r>
            <a:endParaRPr lang="es-AR" sz="1200" dirty="0"/>
          </a:p>
          <a:p>
            <a:pPr marL="342900" lvl="0" indent="-342900">
              <a:spcAft>
                <a:spcPts val="0"/>
              </a:spcAft>
              <a:buFont typeface="Symbol"/>
              <a:buChar char=""/>
            </a:pPr>
            <a:r>
              <a:rPr lang="es-AR" sz="1200" dirty="0">
                <a:latin typeface="Arial"/>
              </a:rPr>
              <a:t>15</a:t>
            </a:r>
            <a:r>
              <a:rPr lang="es-AR" sz="1200" dirty="0">
                <a:solidFill>
                  <a:srgbClr val="00B050"/>
                </a:solidFill>
                <a:latin typeface="Arial"/>
              </a:rPr>
              <a:t>: Juan Gregorio Navarro </a:t>
            </a:r>
            <a:r>
              <a:rPr lang="es-AR" sz="1200" dirty="0" err="1">
                <a:solidFill>
                  <a:srgbClr val="00B050"/>
                </a:solidFill>
                <a:latin typeface="Arial"/>
              </a:rPr>
              <a:t>Floria</a:t>
            </a:r>
            <a:r>
              <a:rPr lang="es-AR" sz="1200" dirty="0">
                <a:solidFill>
                  <a:srgbClr val="00B050"/>
                </a:solidFill>
                <a:latin typeface="Arial"/>
              </a:rPr>
              <a:t> –Asesor letrado, Buenos Aires-</a:t>
            </a:r>
            <a:endParaRPr lang="es-AR" sz="1200" dirty="0">
              <a:solidFill>
                <a:srgbClr val="00B050"/>
              </a:solidFill>
            </a:endParaRPr>
          </a:p>
          <a:p>
            <a:pPr marL="342900" lvl="0" indent="-342900">
              <a:spcAft>
                <a:spcPts val="0"/>
              </a:spcAft>
              <a:buFont typeface="Symbol"/>
              <a:buChar char=""/>
            </a:pPr>
            <a:r>
              <a:rPr lang="es-AR" sz="1200" dirty="0">
                <a:latin typeface="Arial"/>
              </a:rPr>
              <a:t>16: </a:t>
            </a:r>
            <a:r>
              <a:rPr lang="es-AR" sz="1200" dirty="0">
                <a:solidFill>
                  <a:srgbClr val="FF0000"/>
                </a:solidFill>
                <a:latin typeface="Arial"/>
              </a:rPr>
              <a:t>Pascua de Resurrección</a:t>
            </a:r>
            <a:r>
              <a:rPr lang="es-AR" sz="1200" dirty="0">
                <a:latin typeface="Arial"/>
              </a:rPr>
              <a:t>; </a:t>
            </a:r>
            <a:r>
              <a:rPr lang="es-AR" sz="1200" dirty="0">
                <a:solidFill>
                  <a:srgbClr val="0070C0"/>
                </a:solidFill>
                <a:latin typeface="Arial"/>
              </a:rPr>
              <a:t>Fiesta Patronal de la Parroquia Cristo Resucitado</a:t>
            </a:r>
            <a:r>
              <a:rPr lang="es-AR" sz="1200" dirty="0">
                <a:latin typeface="Arial"/>
              </a:rPr>
              <a:t>.</a:t>
            </a:r>
            <a:endParaRPr lang="es-AR" sz="1200" dirty="0"/>
          </a:p>
          <a:p>
            <a:pPr marL="342900" lvl="0" indent="-342900">
              <a:spcAft>
                <a:spcPts val="0"/>
              </a:spcAft>
              <a:buFont typeface="Symbol"/>
              <a:buChar char=""/>
            </a:pPr>
            <a:r>
              <a:rPr lang="es-AR" sz="1200" dirty="0">
                <a:latin typeface="Arial"/>
              </a:rPr>
              <a:t>16: </a:t>
            </a:r>
            <a:r>
              <a:rPr lang="es-AR" sz="1200" dirty="0">
                <a:solidFill>
                  <a:srgbClr val="00B050"/>
                </a:solidFill>
                <a:latin typeface="Arial"/>
              </a:rPr>
              <a:t>André </a:t>
            </a:r>
            <a:r>
              <a:rPr lang="es-AR" sz="1200" dirty="0" err="1">
                <a:solidFill>
                  <a:srgbClr val="00B050"/>
                </a:solidFill>
                <a:latin typeface="Arial"/>
              </a:rPr>
              <a:t>Fétis</a:t>
            </a:r>
            <a:r>
              <a:rPr lang="es-AR" sz="1200" dirty="0">
                <a:solidFill>
                  <a:srgbClr val="00B050"/>
                </a:solidFill>
                <a:latin typeface="Arial"/>
              </a:rPr>
              <a:t> </a:t>
            </a:r>
            <a:r>
              <a:rPr lang="es-AR" sz="1200" dirty="0" err="1">
                <a:solidFill>
                  <a:srgbClr val="00B050"/>
                </a:solidFill>
                <a:latin typeface="Arial"/>
              </a:rPr>
              <a:t>sm</a:t>
            </a:r>
            <a:r>
              <a:rPr lang="es-AR" sz="1200" dirty="0">
                <a:solidFill>
                  <a:srgbClr val="00B050"/>
                </a:solidFill>
                <a:latin typeface="Arial"/>
              </a:rPr>
              <a:t> (1961) –AG, Roma-; </a:t>
            </a:r>
            <a:r>
              <a:rPr lang="es-AR" sz="1200" dirty="0" err="1">
                <a:solidFill>
                  <a:srgbClr val="00B050"/>
                </a:solidFill>
                <a:latin typeface="Arial"/>
              </a:rPr>
              <a:t>Hemilse</a:t>
            </a:r>
            <a:r>
              <a:rPr lang="es-AR" sz="1200" dirty="0">
                <a:solidFill>
                  <a:srgbClr val="00B050"/>
                </a:solidFill>
                <a:latin typeface="Arial"/>
              </a:rPr>
              <a:t> Pepe –ICM, </a:t>
            </a:r>
            <a:r>
              <a:rPr lang="es-AR" sz="1200" dirty="0" err="1">
                <a:solidFill>
                  <a:srgbClr val="00B050"/>
                </a:solidFill>
                <a:latin typeface="Arial"/>
              </a:rPr>
              <a:t>NdJ</a:t>
            </a:r>
            <a:r>
              <a:rPr lang="es-AR" sz="1200" dirty="0">
                <a:solidFill>
                  <a:srgbClr val="00B050"/>
                </a:solidFill>
                <a:latin typeface="Arial"/>
              </a:rPr>
              <a:t>-</a:t>
            </a:r>
            <a:endParaRPr lang="es-AR" sz="1200" dirty="0">
              <a:solidFill>
                <a:srgbClr val="00B050"/>
              </a:solidFill>
            </a:endParaRPr>
          </a:p>
          <a:p>
            <a:pPr marL="342900" lvl="0" indent="-342900">
              <a:spcAft>
                <a:spcPts val="0"/>
              </a:spcAft>
              <a:buFont typeface="Symbol"/>
              <a:buChar char=""/>
            </a:pPr>
            <a:r>
              <a:rPr lang="es-AR" sz="1200" dirty="0">
                <a:latin typeface="Arial"/>
              </a:rPr>
              <a:t>16 al 24: Javier de Aguirre </a:t>
            </a:r>
            <a:r>
              <a:rPr lang="es-AR" sz="1200" dirty="0" err="1">
                <a:latin typeface="Arial"/>
              </a:rPr>
              <a:t>sm</a:t>
            </a:r>
            <a:r>
              <a:rPr lang="es-AR" sz="1200" dirty="0">
                <a:latin typeface="Arial"/>
              </a:rPr>
              <a:t> en Buenos Aires</a:t>
            </a:r>
            <a:endParaRPr lang="es-AR" sz="1200" dirty="0"/>
          </a:p>
          <a:p>
            <a:pPr marL="342900" lvl="0" indent="-342900">
              <a:spcAft>
                <a:spcPts val="0"/>
              </a:spcAft>
              <a:buFont typeface="Symbol"/>
              <a:buChar char=""/>
            </a:pPr>
            <a:r>
              <a:rPr lang="es-AR" sz="1200" dirty="0">
                <a:latin typeface="Arial"/>
              </a:rPr>
              <a:t>17: </a:t>
            </a:r>
            <a:r>
              <a:rPr lang="es-AR" sz="1200" dirty="0">
                <a:solidFill>
                  <a:srgbClr val="7030A0"/>
                </a:solidFill>
                <a:latin typeface="Arial"/>
              </a:rPr>
              <a:t>+ León Arando </a:t>
            </a:r>
            <a:r>
              <a:rPr lang="es-AR" sz="1200" dirty="0" err="1">
                <a:solidFill>
                  <a:srgbClr val="7030A0"/>
                </a:solidFill>
                <a:latin typeface="Arial"/>
              </a:rPr>
              <a:t>sm</a:t>
            </a:r>
            <a:r>
              <a:rPr lang="es-AR" sz="1200" dirty="0">
                <a:solidFill>
                  <a:srgbClr val="7030A0"/>
                </a:solidFill>
                <a:latin typeface="Arial"/>
              </a:rPr>
              <a:t> (1974) –Chile-;</a:t>
            </a:r>
            <a:r>
              <a:rPr lang="es-AR" sz="1200" dirty="0">
                <a:latin typeface="Arial"/>
              </a:rPr>
              <a:t> </a:t>
            </a:r>
            <a:endParaRPr lang="es-AR" sz="1200" dirty="0"/>
          </a:p>
          <a:p>
            <a:pPr marL="342900" lvl="0" indent="-342900">
              <a:spcAft>
                <a:spcPts val="0"/>
              </a:spcAft>
              <a:buFont typeface="Symbol"/>
              <a:buChar char=""/>
            </a:pPr>
            <a:r>
              <a:rPr lang="es-AR" sz="1200" dirty="0">
                <a:latin typeface="Arial"/>
              </a:rPr>
              <a:t>17: </a:t>
            </a:r>
            <a:r>
              <a:rPr lang="es-AR" sz="1200" dirty="0">
                <a:solidFill>
                  <a:srgbClr val="00B050"/>
                </a:solidFill>
                <a:latin typeface="Arial"/>
              </a:rPr>
              <a:t>Sacarías Sosa –</a:t>
            </a:r>
            <a:r>
              <a:rPr lang="es-AR" sz="1200" dirty="0" err="1">
                <a:solidFill>
                  <a:srgbClr val="00B050"/>
                </a:solidFill>
                <a:latin typeface="Arial"/>
              </a:rPr>
              <a:t>CoPaPas</a:t>
            </a:r>
            <a:r>
              <a:rPr lang="es-AR" sz="1200" dirty="0">
                <a:solidFill>
                  <a:srgbClr val="00B050"/>
                </a:solidFill>
                <a:latin typeface="Arial"/>
              </a:rPr>
              <a:t>, </a:t>
            </a:r>
            <a:r>
              <a:rPr lang="es-AR" sz="1200" dirty="0" err="1">
                <a:solidFill>
                  <a:srgbClr val="00B050"/>
                </a:solidFill>
                <a:latin typeface="Arial"/>
              </a:rPr>
              <a:t>G.Roca</a:t>
            </a:r>
            <a:r>
              <a:rPr lang="es-AR" sz="1200" dirty="0">
                <a:solidFill>
                  <a:srgbClr val="00B050"/>
                </a:solidFill>
                <a:latin typeface="Arial"/>
              </a:rPr>
              <a:t>-</a:t>
            </a:r>
            <a:endParaRPr lang="es-AR" sz="1200" dirty="0"/>
          </a:p>
          <a:p>
            <a:pPr marL="342900" lvl="0" indent="-342900">
              <a:spcAft>
                <a:spcPts val="0"/>
              </a:spcAft>
              <a:buFont typeface="Symbol"/>
              <a:buChar char=""/>
            </a:pPr>
            <a:r>
              <a:rPr lang="es-AR" sz="1200" dirty="0">
                <a:latin typeface="Arial"/>
              </a:rPr>
              <a:t>19:</a:t>
            </a:r>
            <a:r>
              <a:rPr lang="es-AR" sz="1200" dirty="0">
                <a:solidFill>
                  <a:srgbClr val="00B050"/>
                </a:solidFill>
                <a:latin typeface="Arial"/>
              </a:rPr>
              <a:t> Carolina Cataldo –directivo, </a:t>
            </a:r>
            <a:r>
              <a:rPr lang="es-AR" sz="1200" dirty="0" err="1">
                <a:solidFill>
                  <a:srgbClr val="00B050"/>
                </a:solidFill>
                <a:latin typeface="Arial"/>
              </a:rPr>
              <a:t>Soldati</a:t>
            </a:r>
            <a:r>
              <a:rPr lang="es-AR" sz="1200" dirty="0">
                <a:solidFill>
                  <a:srgbClr val="00B050"/>
                </a:solidFill>
                <a:latin typeface="Arial"/>
              </a:rPr>
              <a:t>-</a:t>
            </a:r>
            <a:endParaRPr lang="es-AR" sz="1200" dirty="0"/>
          </a:p>
          <a:p>
            <a:pPr marL="342900" lvl="0" indent="-342900">
              <a:spcAft>
                <a:spcPts val="0"/>
              </a:spcAft>
              <a:buFont typeface="Symbol"/>
              <a:buChar char=""/>
            </a:pPr>
            <a:r>
              <a:rPr lang="es-AR" sz="1200" dirty="0">
                <a:latin typeface="Arial"/>
              </a:rPr>
              <a:t>19 al 26: Luis </a:t>
            </a:r>
            <a:r>
              <a:rPr lang="es-AR" sz="1200" dirty="0" err="1">
                <a:latin typeface="Arial"/>
              </a:rPr>
              <a:t>Casalá</a:t>
            </a:r>
            <a:r>
              <a:rPr lang="es-AR" sz="1200" dirty="0">
                <a:latin typeface="Arial"/>
              </a:rPr>
              <a:t> </a:t>
            </a:r>
            <a:r>
              <a:rPr lang="es-AR" sz="1200" dirty="0" err="1">
                <a:latin typeface="Arial"/>
              </a:rPr>
              <a:t>sm</a:t>
            </a:r>
            <a:r>
              <a:rPr lang="es-AR" sz="1200" dirty="0">
                <a:latin typeface="Arial"/>
              </a:rPr>
              <a:t> en Buenos Aires</a:t>
            </a:r>
            <a:endParaRPr lang="es-AR" sz="1200" dirty="0"/>
          </a:p>
          <a:p>
            <a:pPr marL="342900" lvl="0" indent="-342900">
              <a:spcAft>
                <a:spcPts val="0"/>
              </a:spcAft>
              <a:buFont typeface="Symbol"/>
              <a:buChar char=""/>
            </a:pPr>
            <a:r>
              <a:rPr lang="es-AR" sz="1200" dirty="0">
                <a:latin typeface="Arial"/>
              </a:rPr>
              <a:t>20: </a:t>
            </a:r>
            <a:r>
              <a:rPr lang="es-AR" sz="1200" dirty="0">
                <a:solidFill>
                  <a:srgbClr val="00B050"/>
                </a:solidFill>
                <a:latin typeface="Arial"/>
              </a:rPr>
              <a:t>Mirta Romero –</a:t>
            </a:r>
            <a:r>
              <a:rPr lang="es-AR" sz="1200" dirty="0" err="1">
                <a:solidFill>
                  <a:srgbClr val="00B050"/>
                </a:solidFill>
                <a:latin typeface="Arial"/>
              </a:rPr>
              <a:t>CoPaPas</a:t>
            </a:r>
            <a:r>
              <a:rPr lang="es-AR" sz="1200" dirty="0">
                <a:solidFill>
                  <a:srgbClr val="00B050"/>
                </a:solidFill>
                <a:latin typeface="Arial"/>
              </a:rPr>
              <a:t>, </a:t>
            </a:r>
            <a:r>
              <a:rPr lang="es-AR" sz="1200" dirty="0" err="1">
                <a:solidFill>
                  <a:srgbClr val="00B050"/>
                </a:solidFill>
                <a:latin typeface="Arial"/>
              </a:rPr>
              <a:t>G.Roca</a:t>
            </a:r>
            <a:r>
              <a:rPr lang="es-AR" sz="1200" dirty="0">
                <a:solidFill>
                  <a:srgbClr val="00B050"/>
                </a:solidFill>
                <a:latin typeface="Arial"/>
              </a:rPr>
              <a:t>-</a:t>
            </a:r>
            <a:endParaRPr lang="es-AR" sz="1200" dirty="0"/>
          </a:p>
          <a:p>
            <a:pPr marL="342900" lvl="0" indent="-342900">
              <a:spcAft>
                <a:spcPts val="0"/>
              </a:spcAft>
              <a:buFont typeface="Symbol"/>
              <a:buChar char=""/>
            </a:pPr>
            <a:r>
              <a:rPr lang="es-AR" sz="1200" dirty="0">
                <a:latin typeface="Arial"/>
              </a:rPr>
              <a:t>20 al 22: Manuel </a:t>
            </a:r>
            <a:r>
              <a:rPr lang="es-AR" sz="1200" dirty="0" err="1">
                <a:latin typeface="Arial"/>
              </a:rPr>
              <a:t>Madueño</a:t>
            </a:r>
            <a:r>
              <a:rPr lang="es-AR" sz="1200" dirty="0">
                <a:latin typeface="Arial"/>
              </a:rPr>
              <a:t> </a:t>
            </a:r>
            <a:r>
              <a:rPr lang="es-AR" sz="1200" dirty="0" err="1">
                <a:latin typeface="Arial"/>
              </a:rPr>
              <a:t>sm</a:t>
            </a:r>
            <a:r>
              <a:rPr lang="es-AR" sz="1200" dirty="0">
                <a:latin typeface="Arial"/>
              </a:rPr>
              <a:t> en Bs. As.</a:t>
            </a:r>
            <a:endParaRPr lang="es-AR" sz="1200" dirty="0"/>
          </a:p>
          <a:p>
            <a:pPr marL="342900" lvl="0" indent="-342900">
              <a:spcAft>
                <a:spcPts val="0"/>
              </a:spcAft>
              <a:buFont typeface="Symbol"/>
              <a:buChar char=""/>
            </a:pPr>
            <a:r>
              <a:rPr lang="es-AR" sz="1200" dirty="0">
                <a:latin typeface="Arial"/>
              </a:rPr>
              <a:t>20 y 21: Consejo Regional en Buenos Aires </a:t>
            </a:r>
            <a:endParaRPr lang="es-AR" sz="1200" dirty="0"/>
          </a:p>
          <a:p>
            <a:pPr marL="342900" lvl="0" indent="-342900">
              <a:spcAft>
                <a:spcPts val="0"/>
              </a:spcAft>
              <a:buFont typeface="Symbol"/>
              <a:buChar char=""/>
            </a:pPr>
            <a:r>
              <a:rPr lang="es-AR" sz="1200" dirty="0">
                <a:latin typeface="Arial"/>
              </a:rPr>
              <a:t>21: Asamblea Regional</a:t>
            </a:r>
            <a:endParaRPr lang="es-AR" sz="1200" dirty="0"/>
          </a:p>
          <a:p>
            <a:pPr marL="342900" lvl="0" indent="-342900">
              <a:spcAft>
                <a:spcPts val="0"/>
              </a:spcAft>
              <a:buFont typeface="Symbol"/>
              <a:buChar char=""/>
            </a:pPr>
            <a:r>
              <a:rPr lang="es-AR" sz="1200" dirty="0">
                <a:latin typeface="Arial"/>
              </a:rPr>
              <a:t>21: Cena de la FMM con sus voluntarios</a:t>
            </a:r>
            <a:endParaRPr lang="es-AR" sz="1200" dirty="0"/>
          </a:p>
          <a:p>
            <a:pPr marL="342900" lvl="0" indent="-342900">
              <a:spcAft>
                <a:spcPts val="0"/>
              </a:spcAft>
              <a:buFont typeface="Symbol"/>
              <a:buChar char=""/>
            </a:pPr>
            <a:r>
              <a:rPr lang="es-AR" sz="1200" dirty="0">
                <a:latin typeface="Arial"/>
              </a:rPr>
              <a:t>21: </a:t>
            </a:r>
            <a:r>
              <a:rPr lang="es-AR" sz="1200" dirty="0">
                <a:solidFill>
                  <a:srgbClr val="00B050"/>
                </a:solidFill>
                <a:latin typeface="Arial"/>
              </a:rPr>
              <a:t>Isaac Gómez </a:t>
            </a:r>
            <a:r>
              <a:rPr lang="es-AR" sz="1200" dirty="0" err="1">
                <a:solidFill>
                  <a:srgbClr val="00B050"/>
                </a:solidFill>
                <a:latin typeface="Arial"/>
              </a:rPr>
              <a:t>sm</a:t>
            </a:r>
            <a:r>
              <a:rPr lang="es-AR" sz="1200" dirty="0">
                <a:solidFill>
                  <a:srgbClr val="00B050"/>
                </a:solidFill>
                <a:latin typeface="Arial"/>
              </a:rPr>
              <a:t> (1946) –Argentina-</a:t>
            </a:r>
            <a:endParaRPr lang="es-AR" sz="1200" dirty="0"/>
          </a:p>
          <a:p>
            <a:pPr marL="342900" lvl="0" indent="-342900">
              <a:spcAft>
                <a:spcPts val="0"/>
              </a:spcAft>
              <a:buFont typeface="Symbol"/>
              <a:buChar char=""/>
            </a:pPr>
            <a:r>
              <a:rPr lang="es-AR" sz="1200" dirty="0">
                <a:latin typeface="Arial"/>
              </a:rPr>
              <a:t>22: Asamblea de la REM en Caballito, Buenos Aires</a:t>
            </a:r>
            <a:endParaRPr lang="es-AR" sz="1200" dirty="0"/>
          </a:p>
          <a:p>
            <a:pPr marL="342900" lvl="0" indent="-342900">
              <a:spcAft>
                <a:spcPts val="0"/>
              </a:spcAft>
              <a:buFont typeface="Symbol"/>
              <a:buChar char=""/>
            </a:pPr>
            <a:r>
              <a:rPr lang="es-AR" sz="1200" dirty="0">
                <a:latin typeface="Arial"/>
              </a:rPr>
              <a:t>23</a:t>
            </a:r>
            <a:r>
              <a:rPr lang="es-AR" sz="1200" dirty="0">
                <a:solidFill>
                  <a:srgbClr val="00B050"/>
                </a:solidFill>
                <a:latin typeface="Arial"/>
              </a:rPr>
              <a:t>: Julio Santamaría </a:t>
            </a:r>
            <a:r>
              <a:rPr lang="es-AR" sz="1200" dirty="0" err="1">
                <a:solidFill>
                  <a:srgbClr val="00B050"/>
                </a:solidFill>
                <a:latin typeface="Arial"/>
              </a:rPr>
              <a:t>sm</a:t>
            </a:r>
            <a:r>
              <a:rPr lang="es-AR" sz="1200" dirty="0">
                <a:solidFill>
                  <a:srgbClr val="00B050"/>
                </a:solidFill>
                <a:latin typeface="Arial"/>
              </a:rPr>
              <a:t> (1934) –España-</a:t>
            </a:r>
            <a:endParaRPr lang="es-AR" sz="1200" dirty="0">
              <a:solidFill>
                <a:srgbClr val="00B050"/>
              </a:solidFill>
            </a:endParaRPr>
          </a:p>
          <a:p>
            <a:pPr marL="342900" lvl="0" indent="-342900">
              <a:spcAft>
                <a:spcPts val="0"/>
              </a:spcAft>
              <a:buFont typeface="Symbol"/>
              <a:buChar char=""/>
            </a:pPr>
            <a:r>
              <a:rPr lang="es-AR" sz="1200" dirty="0">
                <a:latin typeface="Arial"/>
              </a:rPr>
              <a:t>27: </a:t>
            </a:r>
            <a:r>
              <a:rPr lang="es-AR" sz="1200" dirty="0">
                <a:solidFill>
                  <a:srgbClr val="7030A0"/>
                </a:solidFill>
                <a:latin typeface="Arial"/>
              </a:rPr>
              <a:t>+ Roque Llamas García </a:t>
            </a:r>
            <a:r>
              <a:rPr lang="es-AR" sz="1200" dirty="0" err="1">
                <a:solidFill>
                  <a:srgbClr val="7030A0"/>
                </a:solidFill>
                <a:latin typeface="Arial"/>
              </a:rPr>
              <a:t>sm</a:t>
            </a:r>
            <a:r>
              <a:rPr lang="es-AR" sz="1200" dirty="0">
                <a:solidFill>
                  <a:srgbClr val="7030A0"/>
                </a:solidFill>
                <a:latin typeface="Arial"/>
              </a:rPr>
              <a:t> (2016) –Argentina-</a:t>
            </a:r>
            <a:endParaRPr lang="es-AR" sz="1200" dirty="0">
              <a:solidFill>
                <a:srgbClr val="00B050"/>
              </a:solidFill>
            </a:endParaRPr>
          </a:p>
          <a:p>
            <a:pPr marL="342900" lvl="0" indent="-342900">
              <a:spcAft>
                <a:spcPts val="0"/>
              </a:spcAft>
              <a:buFont typeface="Symbol"/>
              <a:buChar char=""/>
            </a:pPr>
            <a:r>
              <a:rPr lang="es-AR" sz="1200" dirty="0">
                <a:latin typeface="Arial"/>
              </a:rPr>
              <a:t>28 al 2/5: Visita en Argentina Luis Fernando Crespo </a:t>
            </a:r>
            <a:r>
              <a:rPr lang="es-AR" sz="1200" dirty="0" err="1">
                <a:latin typeface="Arial"/>
              </a:rPr>
              <a:t>sm</a:t>
            </a:r>
            <a:r>
              <a:rPr lang="es-AR" sz="1200" dirty="0">
                <a:latin typeface="Arial"/>
              </a:rPr>
              <a:t> Presidente de Editorial SM</a:t>
            </a:r>
            <a:endParaRPr lang="es-AR" sz="1200" dirty="0"/>
          </a:p>
          <a:p>
            <a:pPr marL="342900" lvl="0" indent="-342900">
              <a:spcAft>
                <a:spcPts val="0"/>
              </a:spcAft>
              <a:buFont typeface="Symbol"/>
              <a:buChar char=""/>
            </a:pPr>
            <a:r>
              <a:rPr lang="it-IT" sz="1200" dirty="0">
                <a:latin typeface="Arial"/>
              </a:rPr>
              <a:t>29: </a:t>
            </a:r>
            <a:r>
              <a:rPr lang="it-IT" sz="1200" dirty="0">
                <a:solidFill>
                  <a:srgbClr val="7030A0"/>
                </a:solidFill>
                <a:latin typeface="Arial"/>
              </a:rPr>
              <a:t>+ José Miguel Cañabate sm (2004) –Chile-</a:t>
            </a:r>
            <a:endParaRPr lang="es-AR" sz="1200" dirty="0"/>
          </a:p>
          <a:p>
            <a:pPr marL="342900" lvl="0" indent="-342900">
              <a:spcAft>
                <a:spcPts val="0"/>
              </a:spcAft>
              <a:buFont typeface="Symbol"/>
              <a:buChar char=""/>
            </a:pPr>
            <a:r>
              <a:rPr lang="it-IT" sz="1200" dirty="0">
                <a:latin typeface="Arial"/>
              </a:rPr>
              <a:t>29: </a:t>
            </a:r>
            <a:r>
              <a:rPr lang="it-IT" sz="1200" dirty="0">
                <a:solidFill>
                  <a:srgbClr val="00B050"/>
                </a:solidFill>
                <a:latin typeface="Arial"/>
              </a:rPr>
              <a:t>Oscar Castagnino –</a:t>
            </a:r>
            <a:r>
              <a:rPr lang="es-AR" sz="1200" dirty="0">
                <a:solidFill>
                  <a:srgbClr val="00B050"/>
                </a:solidFill>
                <a:latin typeface="Arial"/>
              </a:rPr>
              <a:t> directivo, </a:t>
            </a:r>
            <a:r>
              <a:rPr lang="es-AR" sz="1200" dirty="0" err="1">
                <a:solidFill>
                  <a:srgbClr val="00B050"/>
                </a:solidFill>
                <a:latin typeface="Arial"/>
              </a:rPr>
              <a:t>NdJ</a:t>
            </a:r>
            <a:r>
              <a:rPr lang="es-AR" sz="1200" dirty="0">
                <a:solidFill>
                  <a:srgbClr val="00B050"/>
                </a:solidFill>
                <a:latin typeface="Arial"/>
              </a:rPr>
              <a:t>-</a:t>
            </a:r>
            <a:endParaRPr lang="es-AR" sz="1200" dirty="0">
              <a:effectLst/>
            </a:endParaRPr>
          </a:p>
        </p:txBody>
      </p:sp>
    </p:spTree>
    <p:extLst>
      <p:ext uri="{BB962C8B-B14F-4D97-AF65-F5344CB8AC3E}">
        <p14:creationId xmlns:p14="http://schemas.microsoft.com/office/powerpoint/2010/main" val="285560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4664" y="704528"/>
            <a:ext cx="5760640" cy="369332"/>
          </a:xfrm>
          <a:prstGeom prst="rect">
            <a:avLst/>
          </a:prstGeom>
          <a:noFill/>
        </p:spPr>
        <p:txBody>
          <a:bodyPr wrap="square" rtlCol="0">
            <a:spAutoFit/>
          </a:bodyPr>
          <a:lstStyle/>
          <a:p>
            <a:endParaRPr lang="es-AR" dirty="0"/>
          </a:p>
        </p:txBody>
      </p:sp>
      <p:sp>
        <p:nvSpPr>
          <p:cNvPr id="7" name="6 Rectángulo"/>
          <p:cNvSpPr/>
          <p:nvPr/>
        </p:nvSpPr>
        <p:spPr>
          <a:xfrm>
            <a:off x="6000768" y="2589510"/>
            <a:ext cx="886781"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15</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8"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9" name="8 Proceso"/>
          <p:cNvSpPr/>
          <p:nvPr/>
        </p:nvSpPr>
        <p:spPr>
          <a:xfrm>
            <a:off x="6309320" y="9129464"/>
            <a:ext cx="360000" cy="360000"/>
          </a:xfrm>
          <a:prstGeom prst="flowChartProcess">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6" name="5 CuadroTexto"/>
          <p:cNvSpPr txBox="1"/>
          <p:nvPr/>
        </p:nvSpPr>
        <p:spPr>
          <a:xfrm>
            <a:off x="260648" y="704528"/>
            <a:ext cx="5904656" cy="8186857"/>
          </a:xfrm>
          <a:prstGeom prst="rect">
            <a:avLst/>
          </a:prstGeom>
          <a:noFill/>
        </p:spPr>
        <p:txBody>
          <a:bodyPr wrap="square" rtlCol="0">
            <a:spAutoFit/>
          </a:bodyPr>
          <a:lstStyle/>
          <a:p>
            <a:pPr>
              <a:lnSpc>
                <a:spcPct val="115000"/>
              </a:lnSpc>
              <a:spcAft>
                <a:spcPts val="0"/>
              </a:spcAft>
            </a:pPr>
            <a:r>
              <a:rPr lang="es-AR" sz="2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ea typeface="Calibri"/>
                <a:cs typeface="Times New Roman"/>
              </a:rPr>
              <a:t>Mayo</a:t>
            </a:r>
            <a:endParaRPr lang="es-AR" sz="2000" dirty="0" smtClean="0">
              <a:solidFill>
                <a:srgbClr val="FF0000"/>
              </a:solidFill>
              <a:effectLst>
                <a:outerShdw blurRad="38100" dist="38100" dir="2700000" algn="tl">
                  <a:srgbClr val="000000">
                    <a:alpha val="43137"/>
                  </a:srgbClr>
                </a:outerShdw>
              </a:effectLst>
              <a:latin typeface="Berlin Sans FB Demi" panose="020E0802020502020306" pitchFamily="34" charset="0"/>
              <a:ea typeface="Calibri"/>
              <a:cs typeface="Times New Roman"/>
            </a:endParaRPr>
          </a:p>
          <a:p>
            <a:pPr marL="342900" lvl="0" indent="-342900">
              <a:spcAft>
                <a:spcPts val="0"/>
              </a:spcAft>
              <a:buFont typeface="Symbol"/>
              <a:buChar char=""/>
            </a:pPr>
            <a:r>
              <a:rPr lang="es-AR" sz="1200" dirty="0" smtClean="0">
                <a:latin typeface="Arial"/>
              </a:rPr>
              <a:t>1</a:t>
            </a:r>
            <a:r>
              <a:rPr lang="es-AR" sz="1200" dirty="0">
                <a:latin typeface="Arial"/>
              </a:rPr>
              <a:t>: </a:t>
            </a:r>
            <a:r>
              <a:rPr lang="es-AR" sz="1200" b="1" i="1" dirty="0">
                <a:latin typeface="Arial"/>
              </a:rPr>
              <a:t>Feriado del trabajador</a:t>
            </a:r>
            <a:endParaRPr lang="es-AR" sz="1200" dirty="0"/>
          </a:p>
          <a:p>
            <a:pPr marL="342900" lvl="0" indent="-342900">
              <a:spcAft>
                <a:spcPts val="0"/>
              </a:spcAft>
              <a:buFont typeface="Symbol"/>
              <a:buChar char=""/>
            </a:pPr>
            <a:r>
              <a:rPr lang="es-AR" sz="1200" dirty="0">
                <a:latin typeface="Arial"/>
              </a:rPr>
              <a:t>1:</a:t>
            </a:r>
            <a:r>
              <a:rPr lang="es-AR" sz="1200" dirty="0">
                <a:solidFill>
                  <a:srgbClr val="00B050"/>
                </a:solidFill>
                <a:latin typeface="Arial"/>
              </a:rPr>
              <a:t> Amador Rojo </a:t>
            </a:r>
            <a:r>
              <a:rPr lang="es-AR" sz="1200" dirty="0" err="1">
                <a:solidFill>
                  <a:srgbClr val="00B050"/>
                </a:solidFill>
                <a:latin typeface="Arial"/>
              </a:rPr>
              <a:t>sm</a:t>
            </a:r>
            <a:r>
              <a:rPr lang="es-AR" sz="1200" dirty="0">
                <a:solidFill>
                  <a:srgbClr val="00B050"/>
                </a:solidFill>
                <a:latin typeface="Arial"/>
              </a:rPr>
              <a:t> (1938) –Chile-</a:t>
            </a:r>
            <a:endParaRPr lang="es-AR" sz="1200" dirty="0"/>
          </a:p>
          <a:p>
            <a:pPr marL="342900" lvl="0" indent="-342900">
              <a:spcAft>
                <a:spcPts val="0"/>
              </a:spcAft>
              <a:buFont typeface="Symbol"/>
              <a:buChar char=""/>
            </a:pPr>
            <a:r>
              <a:rPr lang="es-AR" sz="1200" dirty="0">
                <a:latin typeface="Arial"/>
              </a:rPr>
              <a:t>2 al 6: Manuel </a:t>
            </a:r>
            <a:r>
              <a:rPr lang="es-AR" sz="1200" dirty="0" err="1">
                <a:latin typeface="Arial"/>
              </a:rPr>
              <a:t>Madueño</a:t>
            </a:r>
            <a:r>
              <a:rPr lang="es-AR" sz="1200" dirty="0">
                <a:latin typeface="Arial"/>
              </a:rPr>
              <a:t> </a:t>
            </a:r>
            <a:r>
              <a:rPr lang="es-AR" sz="1200" dirty="0" err="1">
                <a:latin typeface="Arial"/>
              </a:rPr>
              <a:t>sm</a:t>
            </a:r>
            <a:r>
              <a:rPr lang="es-AR" sz="1200" dirty="0">
                <a:latin typeface="Arial"/>
              </a:rPr>
              <a:t> en Buenos Aires</a:t>
            </a:r>
            <a:endParaRPr lang="es-AR" sz="1200" dirty="0"/>
          </a:p>
          <a:p>
            <a:pPr marL="342900" lvl="0" indent="-342900">
              <a:spcAft>
                <a:spcPts val="0"/>
              </a:spcAft>
              <a:buFont typeface="Symbol"/>
              <a:buChar char=""/>
            </a:pPr>
            <a:r>
              <a:rPr lang="es-AR" sz="1200" dirty="0">
                <a:latin typeface="Arial"/>
              </a:rPr>
              <a:t>3: </a:t>
            </a:r>
            <a:r>
              <a:rPr lang="es-AR" sz="1200" dirty="0">
                <a:solidFill>
                  <a:srgbClr val="00B050"/>
                </a:solidFill>
                <a:latin typeface="Arial"/>
              </a:rPr>
              <a:t>Mariano </a:t>
            </a:r>
            <a:r>
              <a:rPr lang="es-AR" sz="1200" dirty="0" err="1">
                <a:solidFill>
                  <a:srgbClr val="00B050"/>
                </a:solidFill>
                <a:latin typeface="Arial"/>
              </a:rPr>
              <a:t>Lancestremere</a:t>
            </a:r>
            <a:r>
              <a:rPr lang="es-AR" sz="1200" dirty="0">
                <a:solidFill>
                  <a:srgbClr val="00B050"/>
                </a:solidFill>
                <a:latin typeface="Arial"/>
              </a:rPr>
              <a:t> – Buenos Aires</a:t>
            </a:r>
            <a:endParaRPr lang="es-AR" sz="1200" dirty="0"/>
          </a:p>
          <a:p>
            <a:pPr marL="342900" lvl="0" indent="-342900">
              <a:spcAft>
                <a:spcPts val="0"/>
              </a:spcAft>
              <a:buFont typeface="Symbol"/>
              <a:buChar char=""/>
            </a:pPr>
            <a:r>
              <a:rPr lang="es-AR" sz="1200" dirty="0">
                <a:latin typeface="Arial"/>
              </a:rPr>
              <a:t>4: </a:t>
            </a:r>
            <a:r>
              <a:rPr lang="es-AR" sz="1200" dirty="0">
                <a:solidFill>
                  <a:srgbClr val="00B050"/>
                </a:solidFill>
                <a:latin typeface="Arial"/>
              </a:rPr>
              <a:t>Juan Ramón </a:t>
            </a:r>
            <a:r>
              <a:rPr lang="es-AR" sz="1200" dirty="0" err="1">
                <a:solidFill>
                  <a:srgbClr val="00B050"/>
                </a:solidFill>
                <a:latin typeface="Arial"/>
              </a:rPr>
              <a:t>Urquía</a:t>
            </a:r>
            <a:r>
              <a:rPr lang="es-AR" sz="1200" dirty="0">
                <a:solidFill>
                  <a:srgbClr val="00B050"/>
                </a:solidFill>
                <a:latin typeface="Arial"/>
              </a:rPr>
              <a:t> </a:t>
            </a:r>
            <a:r>
              <a:rPr lang="es-AR" sz="1200" dirty="0" err="1">
                <a:solidFill>
                  <a:srgbClr val="00B050"/>
                </a:solidFill>
                <a:latin typeface="Arial"/>
              </a:rPr>
              <a:t>sm</a:t>
            </a:r>
            <a:r>
              <a:rPr lang="es-AR" sz="1200" dirty="0">
                <a:solidFill>
                  <a:srgbClr val="00B050"/>
                </a:solidFill>
                <a:latin typeface="Arial"/>
              </a:rPr>
              <a:t> (1927) –España-</a:t>
            </a:r>
            <a:endParaRPr lang="es-AR" sz="1200" dirty="0">
              <a:solidFill>
                <a:srgbClr val="00B050"/>
              </a:solidFill>
            </a:endParaRPr>
          </a:p>
          <a:p>
            <a:pPr marL="342900" lvl="0" indent="-342900">
              <a:buFont typeface="Symbol"/>
              <a:buChar char=""/>
            </a:pPr>
            <a:r>
              <a:rPr lang="es-AR" sz="1200" dirty="0">
                <a:latin typeface="Arial"/>
              </a:rPr>
              <a:t>5: </a:t>
            </a:r>
            <a:r>
              <a:rPr lang="es-AR" sz="1200" dirty="0">
                <a:solidFill>
                  <a:srgbClr val="00B050"/>
                </a:solidFill>
                <a:latin typeface="Arial"/>
              </a:rPr>
              <a:t>Nicolás Lara </a:t>
            </a:r>
            <a:r>
              <a:rPr lang="es-AR" sz="1200" dirty="0" err="1">
                <a:solidFill>
                  <a:srgbClr val="00B050"/>
                </a:solidFill>
                <a:latin typeface="Arial"/>
              </a:rPr>
              <a:t>sm</a:t>
            </a:r>
            <a:r>
              <a:rPr lang="es-AR" sz="1200" dirty="0">
                <a:solidFill>
                  <a:srgbClr val="00B050"/>
                </a:solidFill>
                <a:latin typeface="Arial"/>
              </a:rPr>
              <a:t> (1935) -chile-; </a:t>
            </a:r>
            <a:endParaRPr lang="es-AR" sz="1200" dirty="0">
              <a:solidFill>
                <a:srgbClr val="00B050"/>
              </a:solidFill>
            </a:endParaRPr>
          </a:p>
          <a:p>
            <a:pPr marL="342900" lvl="0" indent="-342900">
              <a:buFont typeface="Symbol"/>
              <a:buChar char=""/>
            </a:pPr>
            <a:r>
              <a:rPr lang="es-AR" sz="1200" dirty="0">
                <a:latin typeface="Arial"/>
              </a:rPr>
              <a:t>5: </a:t>
            </a:r>
            <a:r>
              <a:rPr lang="es-AR" sz="1200" dirty="0">
                <a:solidFill>
                  <a:srgbClr val="7030A0"/>
                </a:solidFill>
                <a:latin typeface="Arial"/>
              </a:rPr>
              <a:t>+ Julio García </a:t>
            </a:r>
            <a:r>
              <a:rPr lang="es-AR" sz="1200" dirty="0" err="1">
                <a:solidFill>
                  <a:srgbClr val="7030A0"/>
                </a:solidFill>
                <a:latin typeface="Arial"/>
              </a:rPr>
              <a:t>sm</a:t>
            </a:r>
            <a:r>
              <a:rPr lang="es-AR" sz="1200" dirty="0">
                <a:solidFill>
                  <a:srgbClr val="7030A0"/>
                </a:solidFill>
                <a:latin typeface="Arial"/>
              </a:rPr>
              <a:t> (1982) –Argentina-</a:t>
            </a:r>
            <a:endParaRPr lang="es-AR" sz="1200" dirty="0"/>
          </a:p>
          <a:p>
            <a:pPr marL="342900" lvl="0" indent="-342900">
              <a:spcAft>
                <a:spcPts val="0"/>
              </a:spcAft>
              <a:buFont typeface="Symbol"/>
              <a:buChar char=""/>
            </a:pPr>
            <a:r>
              <a:rPr lang="es-AR" sz="1200" dirty="0">
                <a:latin typeface="Arial"/>
              </a:rPr>
              <a:t>7: </a:t>
            </a:r>
            <a:r>
              <a:rPr lang="es-AR" sz="1200" dirty="0">
                <a:solidFill>
                  <a:srgbClr val="00B050"/>
                </a:solidFill>
                <a:latin typeface="Arial"/>
              </a:rPr>
              <a:t>Luis </a:t>
            </a:r>
            <a:r>
              <a:rPr lang="es-AR" sz="1200" dirty="0" err="1">
                <a:solidFill>
                  <a:srgbClr val="00B050"/>
                </a:solidFill>
                <a:latin typeface="Arial"/>
              </a:rPr>
              <a:t>Casalá</a:t>
            </a:r>
            <a:r>
              <a:rPr lang="es-AR" sz="1200" dirty="0">
                <a:solidFill>
                  <a:srgbClr val="00B050"/>
                </a:solidFill>
                <a:latin typeface="Arial"/>
              </a:rPr>
              <a:t> </a:t>
            </a:r>
            <a:r>
              <a:rPr lang="es-AR" sz="1200" dirty="0" err="1">
                <a:solidFill>
                  <a:srgbClr val="00B050"/>
                </a:solidFill>
                <a:latin typeface="Arial"/>
              </a:rPr>
              <a:t>sm</a:t>
            </a:r>
            <a:r>
              <a:rPr lang="es-AR" sz="1200" dirty="0">
                <a:solidFill>
                  <a:srgbClr val="00B050"/>
                </a:solidFill>
                <a:latin typeface="Arial"/>
              </a:rPr>
              <a:t> (1949) -Argentina- </a:t>
            </a:r>
            <a:endParaRPr lang="es-AR" sz="1200" dirty="0"/>
          </a:p>
          <a:p>
            <a:pPr marL="342900" lvl="0" indent="-342900">
              <a:spcAft>
                <a:spcPts val="0"/>
              </a:spcAft>
              <a:buFont typeface="Symbol"/>
              <a:buChar char=""/>
            </a:pPr>
            <a:r>
              <a:rPr lang="es-AR" sz="1200" dirty="0">
                <a:latin typeface="Arial"/>
              </a:rPr>
              <a:t>8: </a:t>
            </a:r>
            <a:r>
              <a:rPr lang="es-AR" sz="1200" dirty="0">
                <a:solidFill>
                  <a:srgbClr val="FF0000"/>
                </a:solidFill>
                <a:latin typeface="Arial"/>
              </a:rPr>
              <a:t>Ntra. Sra. de Luján, </a:t>
            </a:r>
            <a:r>
              <a:rPr lang="es-AR" sz="1200" dirty="0">
                <a:latin typeface="Arial"/>
              </a:rPr>
              <a:t>Patrona de Argentina</a:t>
            </a:r>
            <a:endParaRPr lang="es-AR" sz="1200" dirty="0"/>
          </a:p>
          <a:p>
            <a:pPr marL="342900" lvl="0" indent="-342900">
              <a:spcAft>
                <a:spcPts val="0"/>
              </a:spcAft>
              <a:buFont typeface="Symbol"/>
              <a:buChar char=""/>
            </a:pPr>
            <a:r>
              <a:rPr lang="es-AR" sz="1200" dirty="0">
                <a:latin typeface="Arial"/>
              </a:rPr>
              <a:t>10</a:t>
            </a:r>
            <a:r>
              <a:rPr lang="es-AR" sz="1200" dirty="0">
                <a:solidFill>
                  <a:srgbClr val="00B050"/>
                </a:solidFill>
                <a:latin typeface="Arial"/>
              </a:rPr>
              <a:t>: Susana Romero </a:t>
            </a:r>
            <a:r>
              <a:rPr lang="es-AR" sz="1200" dirty="0" err="1">
                <a:solidFill>
                  <a:srgbClr val="00B050"/>
                </a:solidFill>
                <a:latin typeface="Arial"/>
              </a:rPr>
              <a:t>fmi</a:t>
            </a:r>
            <a:r>
              <a:rPr lang="es-AR" sz="1200" dirty="0">
                <a:solidFill>
                  <a:srgbClr val="00B050"/>
                </a:solidFill>
                <a:latin typeface="Arial"/>
              </a:rPr>
              <a:t> (1967) –Argentina- / Luisa </a:t>
            </a:r>
            <a:r>
              <a:rPr lang="es-AR" sz="1200" dirty="0" err="1">
                <a:solidFill>
                  <a:srgbClr val="00B050"/>
                </a:solidFill>
                <a:latin typeface="Arial"/>
              </a:rPr>
              <a:t>Conforti</a:t>
            </a:r>
            <a:r>
              <a:rPr lang="es-AR" sz="1200" dirty="0">
                <a:solidFill>
                  <a:srgbClr val="00B050"/>
                </a:solidFill>
                <a:latin typeface="Arial"/>
              </a:rPr>
              <a:t> –CLM, Buenos Aires-</a:t>
            </a:r>
            <a:endParaRPr lang="es-AR" sz="1200" dirty="0">
              <a:solidFill>
                <a:srgbClr val="00B050"/>
              </a:solidFill>
            </a:endParaRPr>
          </a:p>
          <a:p>
            <a:pPr marL="342900" lvl="0" indent="-342900">
              <a:spcAft>
                <a:spcPts val="0"/>
              </a:spcAft>
              <a:buFont typeface="Symbol"/>
              <a:buChar char=""/>
            </a:pPr>
            <a:r>
              <a:rPr lang="es-AR" sz="1200" dirty="0">
                <a:latin typeface="Arial"/>
              </a:rPr>
              <a:t>12: </a:t>
            </a:r>
            <a:r>
              <a:rPr lang="es-AR" sz="1200" dirty="0">
                <a:solidFill>
                  <a:srgbClr val="FF0000"/>
                </a:solidFill>
                <a:latin typeface="Arial"/>
              </a:rPr>
              <a:t>Santa María mediadora de todas las gracias</a:t>
            </a:r>
            <a:r>
              <a:rPr lang="es-AR" sz="1200" dirty="0">
                <a:latin typeface="Arial"/>
              </a:rPr>
              <a:t>, Decreto laudatorio de la SM y las FMI (1839), aprobación de la SM (1865) y aprobación de las FMI (1869). </a:t>
            </a:r>
            <a:endParaRPr lang="es-AR" sz="1200" dirty="0"/>
          </a:p>
          <a:p>
            <a:pPr marL="342900" lvl="0" indent="-342900">
              <a:spcAft>
                <a:spcPts val="0"/>
              </a:spcAft>
              <a:buFont typeface="Symbol"/>
              <a:buChar char=""/>
            </a:pPr>
            <a:r>
              <a:rPr lang="es-AR" sz="1200" dirty="0">
                <a:latin typeface="Arial"/>
              </a:rPr>
              <a:t>13: </a:t>
            </a:r>
            <a:r>
              <a:rPr lang="es-AR" sz="1200" dirty="0">
                <a:solidFill>
                  <a:srgbClr val="FF0000"/>
                </a:solidFill>
                <a:latin typeface="Arial"/>
              </a:rPr>
              <a:t>Virgen de Fátima;</a:t>
            </a:r>
            <a:r>
              <a:rPr lang="es-AR" sz="1200" dirty="0">
                <a:latin typeface="Arial"/>
              </a:rPr>
              <a:t> </a:t>
            </a:r>
            <a:r>
              <a:rPr lang="es-AR" sz="1200" dirty="0">
                <a:solidFill>
                  <a:srgbClr val="0070C0"/>
                </a:solidFill>
                <a:latin typeface="Arial"/>
              </a:rPr>
              <a:t>Fiesta Patronal de la Parroquia/santuario N.S. de Fátima –</a:t>
            </a:r>
            <a:r>
              <a:rPr lang="es-AR" sz="1200" dirty="0" err="1">
                <a:solidFill>
                  <a:srgbClr val="0070C0"/>
                </a:solidFill>
                <a:latin typeface="Arial"/>
              </a:rPr>
              <a:t>Soldati</a:t>
            </a:r>
            <a:r>
              <a:rPr lang="es-AR" sz="1200" dirty="0">
                <a:solidFill>
                  <a:srgbClr val="0070C0"/>
                </a:solidFill>
                <a:latin typeface="Arial"/>
              </a:rPr>
              <a:t>-</a:t>
            </a:r>
            <a:endParaRPr lang="es-AR" sz="1200" dirty="0"/>
          </a:p>
          <a:p>
            <a:pPr marL="342900" lvl="0" indent="-342900">
              <a:spcAft>
                <a:spcPts val="0"/>
              </a:spcAft>
              <a:buFont typeface="Symbol"/>
              <a:buChar char=""/>
            </a:pPr>
            <a:r>
              <a:rPr lang="es-AR" sz="1200" dirty="0">
                <a:latin typeface="Arial"/>
              </a:rPr>
              <a:t>14: </a:t>
            </a:r>
            <a:r>
              <a:rPr lang="es-AR" sz="1200" dirty="0">
                <a:solidFill>
                  <a:srgbClr val="00B050"/>
                </a:solidFill>
                <a:latin typeface="Arial"/>
              </a:rPr>
              <a:t>Jorge </a:t>
            </a:r>
            <a:r>
              <a:rPr lang="es-AR" sz="1200" dirty="0" err="1">
                <a:solidFill>
                  <a:srgbClr val="00B050"/>
                </a:solidFill>
                <a:latin typeface="Arial"/>
              </a:rPr>
              <a:t>Guereño</a:t>
            </a:r>
            <a:r>
              <a:rPr lang="es-AR" sz="1200" dirty="0">
                <a:solidFill>
                  <a:srgbClr val="00B050"/>
                </a:solidFill>
                <a:latin typeface="Arial"/>
              </a:rPr>
              <a:t> –directivo, </a:t>
            </a:r>
            <a:r>
              <a:rPr lang="es-AR" sz="1200" dirty="0" err="1">
                <a:solidFill>
                  <a:srgbClr val="00B050"/>
                </a:solidFill>
                <a:latin typeface="Arial"/>
              </a:rPr>
              <a:t>Soldati</a:t>
            </a:r>
            <a:r>
              <a:rPr lang="es-AR" sz="1200" dirty="0">
                <a:solidFill>
                  <a:srgbClr val="00B050"/>
                </a:solidFill>
                <a:latin typeface="Arial"/>
              </a:rPr>
              <a:t>- Carolina </a:t>
            </a:r>
            <a:r>
              <a:rPr lang="es-AR" sz="1200" dirty="0" err="1">
                <a:solidFill>
                  <a:srgbClr val="00B050"/>
                </a:solidFill>
                <a:latin typeface="Arial"/>
              </a:rPr>
              <a:t>Cravero</a:t>
            </a:r>
            <a:r>
              <a:rPr lang="es-AR" sz="1200" dirty="0">
                <a:solidFill>
                  <a:srgbClr val="00B050"/>
                </a:solidFill>
                <a:latin typeface="Arial"/>
              </a:rPr>
              <a:t> –Junín-</a:t>
            </a:r>
            <a:endParaRPr lang="es-AR" sz="1200" dirty="0"/>
          </a:p>
          <a:p>
            <a:pPr marL="342900" lvl="0" indent="-342900">
              <a:spcAft>
                <a:spcPts val="0"/>
              </a:spcAft>
              <a:buFont typeface="Symbol"/>
              <a:buChar char=""/>
            </a:pPr>
            <a:r>
              <a:rPr lang="es-AR" sz="1200" dirty="0">
                <a:latin typeface="Arial"/>
              </a:rPr>
              <a:t>15: </a:t>
            </a:r>
            <a:r>
              <a:rPr lang="es-AR" sz="1200" dirty="0">
                <a:solidFill>
                  <a:srgbClr val="00B050"/>
                </a:solidFill>
                <a:latin typeface="Arial"/>
              </a:rPr>
              <a:t>Emiliano </a:t>
            </a:r>
            <a:r>
              <a:rPr lang="es-AR" sz="1200" dirty="0" err="1">
                <a:solidFill>
                  <a:srgbClr val="00B050"/>
                </a:solidFill>
                <a:latin typeface="Arial"/>
              </a:rPr>
              <a:t>Guaragna</a:t>
            </a:r>
            <a:r>
              <a:rPr lang="es-AR" sz="1200" dirty="0">
                <a:solidFill>
                  <a:srgbClr val="00B050"/>
                </a:solidFill>
                <a:latin typeface="Arial"/>
              </a:rPr>
              <a:t> </a:t>
            </a:r>
            <a:r>
              <a:rPr lang="es-AR" sz="1200" dirty="0" err="1">
                <a:solidFill>
                  <a:srgbClr val="00B050"/>
                </a:solidFill>
                <a:latin typeface="Arial"/>
              </a:rPr>
              <a:t>sm</a:t>
            </a:r>
            <a:r>
              <a:rPr lang="es-AR" sz="1200" dirty="0">
                <a:solidFill>
                  <a:srgbClr val="00B050"/>
                </a:solidFill>
                <a:latin typeface="Arial"/>
              </a:rPr>
              <a:t> –Argentina-</a:t>
            </a:r>
            <a:endParaRPr lang="es-AR" sz="1200" dirty="0"/>
          </a:p>
          <a:p>
            <a:pPr marL="342900" lvl="0" indent="-342900">
              <a:spcAft>
                <a:spcPts val="0"/>
              </a:spcAft>
              <a:buFont typeface="Symbol"/>
              <a:buChar char=""/>
            </a:pPr>
            <a:r>
              <a:rPr lang="es-AR" sz="1200" dirty="0">
                <a:latin typeface="Arial"/>
              </a:rPr>
              <a:t>15:</a:t>
            </a:r>
            <a:r>
              <a:rPr lang="es-AR" sz="1200" dirty="0">
                <a:solidFill>
                  <a:srgbClr val="00B050"/>
                </a:solidFill>
                <a:latin typeface="Arial"/>
              </a:rPr>
              <a:t> Patricia </a:t>
            </a:r>
            <a:r>
              <a:rPr lang="es-AR" sz="1200" dirty="0" err="1">
                <a:solidFill>
                  <a:srgbClr val="00B050"/>
                </a:solidFill>
                <a:latin typeface="Arial"/>
              </a:rPr>
              <a:t>Morenza</a:t>
            </a:r>
            <a:r>
              <a:rPr lang="es-AR" sz="1200" dirty="0">
                <a:solidFill>
                  <a:srgbClr val="00B050"/>
                </a:solidFill>
                <a:latin typeface="Arial"/>
              </a:rPr>
              <a:t> – directivo, Caballito</a:t>
            </a:r>
            <a:endParaRPr lang="es-AR" sz="1200" dirty="0"/>
          </a:p>
          <a:p>
            <a:pPr marL="342900" lvl="0" indent="-342900">
              <a:spcAft>
                <a:spcPts val="0"/>
              </a:spcAft>
              <a:buFont typeface="Symbol"/>
              <a:buChar char=""/>
            </a:pPr>
            <a:r>
              <a:rPr lang="es-AR" sz="1200" dirty="0">
                <a:latin typeface="Arial"/>
              </a:rPr>
              <a:t>16: </a:t>
            </a:r>
            <a:r>
              <a:rPr lang="es-AR" sz="1200" dirty="0">
                <a:solidFill>
                  <a:srgbClr val="00B050"/>
                </a:solidFill>
                <a:latin typeface="Arial"/>
              </a:rPr>
              <a:t>Aída García –Editorial SM-</a:t>
            </a:r>
            <a:endParaRPr lang="es-AR" sz="1200" dirty="0"/>
          </a:p>
          <a:p>
            <a:pPr marL="342900" lvl="0" indent="-342900">
              <a:spcAft>
                <a:spcPts val="0"/>
              </a:spcAft>
              <a:buFont typeface="Symbol"/>
              <a:buChar char=""/>
            </a:pPr>
            <a:r>
              <a:rPr lang="es-AR" sz="1200" dirty="0">
                <a:latin typeface="Arial"/>
              </a:rPr>
              <a:t>17 al 23: Javier de Aguirre </a:t>
            </a:r>
            <a:r>
              <a:rPr lang="es-AR" sz="1200" dirty="0" err="1">
                <a:latin typeface="Arial"/>
              </a:rPr>
              <a:t>sm</a:t>
            </a:r>
            <a:r>
              <a:rPr lang="es-AR" sz="1200" dirty="0">
                <a:latin typeface="Arial"/>
              </a:rPr>
              <a:t> en Buenos Aires</a:t>
            </a:r>
            <a:endParaRPr lang="es-AR" sz="1200" dirty="0"/>
          </a:p>
          <a:p>
            <a:pPr marL="342900" lvl="0" indent="-342900">
              <a:spcAft>
                <a:spcPts val="0"/>
              </a:spcAft>
              <a:buFont typeface="Symbol"/>
              <a:buChar char=""/>
            </a:pPr>
            <a:r>
              <a:rPr lang="es-AR" sz="1200" dirty="0">
                <a:latin typeface="Arial"/>
              </a:rPr>
              <a:t>19: </a:t>
            </a:r>
            <a:r>
              <a:rPr lang="es-AR" sz="1200" dirty="0">
                <a:solidFill>
                  <a:srgbClr val="00B050"/>
                </a:solidFill>
                <a:latin typeface="Arial"/>
              </a:rPr>
              <a:t>Claudia </a:t>
            </a:r>
            <a:r>
              <a:rPr lang="es-AR" sz="1200" dirty="0" err="1">
                <a:solidFill>
                  <a:srgbClr val="00B050"/>
                </a:solidFill>
                <a:latin typeface="Arial"/>
              </a:rPr>
              <a:t>Bottges</a:t>
            </a:r>
            <a:r>
              <a:rPr lang="es-AR" sz="1200" dirty="0">
                <a:solidFill>
                  <a:srgbClr val="00B050"/>
                </a:solidFill>
                <a:latin typeface="Arial"/>
              </a:rPr>
              <a:t>- </a:t>
            </a:r>
            <a:r>
              <a:rPr lang="es-AR" sz="1200" dirty="0" err="1">
                <a:solidFill>
                  <a:srgbClr val="00B050"/>
                </a:solidFill>
                <a:latin typeface="Arial"/>
              </a:rPr>
              <a:t>CoPaPas</a:t>
            </a:r>
            <a:r>
              <a:rPr lang="es-AR" sz="1200" dirty="0">
                <a:solidFill>
                  <a:srgbClr val="00B050"/>
                </a:solidFill>
                <a:latin typeface="Arial"/>
              </a:rPr>
              <a:t>, </a:t>
            </a:r>
            <a:r>
              <a:rPr lang="es-AR" sz="1200" dirty="0" err="1">
                <a:solidFill>
                  <a:srgbClr val="00B050"/>
                </a:solidFill>
                <a:latin typeface="Arial"/>
              </a:rPr>
              <a:t>G.Roca</a:t>
            </a:r>
            <a:r>
              <a:rPr lang="es-AR" sz="1200" dirty="0">
                <a:solidFill>
                  <a:srgbClr val="00B050"/>
                </a:solidFill>
                <a:latin typeface="Arial"/>
              </a:rPr>
              <a:t>-</a:t>
            </a:r>
            <a:endParaRPr lang="es-AR" sz="1200" dirty="0"/>
          </a:p>
          <a:p>
            <a:pPr marL="342900" lvl="0" indent="-342900">
              <a:spcAft>
                <a:spcPts val="0"/>
              </a:spcAft>
              <a:buFont typeface="Symbol"/>
              <a:buChar char=""/>
            </a:pPr>
            <a:r>
              <a:rPr lang="es-AR" sz="1200" dirty="0">
                <a:latin typeface="Arial"/>
              </a:rPr>
              <a:t>20: </a:t>
            </a:r>
            <a:r>
              <a:rPr lang="es-AR" sz="1200" dirty="0">
                <a:solidFill>
                  <a:srgbClr val="00B050"/>
                </a:solidFill>
                <a:latin typeface="Arial"/>
              </a:rPr>
              <a:t>Nancy Carrillo –</a:t>
            </a:r>
            <a:r>
              <a:rPr lang="es-AR" sz="1200" dirty="0" err="1">
                <a:solidFill>
                  <a:srgbClr val="00B050"/>
                </a:solidFill>
                <a:latin typeface="Arial"/>
              </a:rPr>
              <a:t>CoPaPas</a:t>
            </a:r>
            <a:r>
              <a:rPr lang="es-AR" sz="1200" dirty="0">
                <a:solidFill>
                  <a:srgbClr val="00B050"/>
                </a:solidFill>
                <a:latin typeface="Arial"/>
              </a:rPr>
              <a:t>, </a:t>
            </a:r>
            <a:r>
              <a:rPr lang="es-AR" sz="1200" dirty="0" err="1">
                <a:solidFill>
                  <a:srgbClr val="00B050"/>
                </a:solidFill>
                <a:latin typeface="Arial"/>
              </a:rPr>
              <a:t>G.Roca</a:t>
            </a:r>
            <a:r>
              <a:rPr lang="es-AR" sz="1200" dirty="0">
                <a:solidFill>
                  <a:srgbClr val="00B050"/>
                </a:solidFill>
                <a:latin typeface="Arial"/>
              </a:rPr>
              <a:t>- </a:t>
            </a:r>
            <a:endParaRPr lang="es-AR" sz="1200" dirty="0">
              <a:solidFill>
                <a:srgbClr val="00B050"/>
              </a:solidFill>
            </a:endParaRPr>
          </a:p>
          <a:p>
            <a:pPr marL="342900" lvl="0" indent="-342900">
              <a:spcAft>
                <a:spcPts val="0"/>
              </a:spcAft>
              <a:buFont typeface="Symbol"/>
              <a:buChar char=""/>
            </a:pPr>
            <a:r>
              <a:rPr lang="es-AR" sz="1200" dirty="0">
                <a:latin typeface="Arial"/>
              </a:rPr>
              <a:t>21: </a:t>
            </a:r>
            <a:r>
              <a:rPr lang="es-AR" sz="1200" dirty="0">
                <a:solidFill>
                  <a:srgbClr val="00B050"/>
                </a:solidFill>
                <a:latin typeface="Arial"/>
              </a:rPr>
              <a:t>Ventura Arnaiz </a:t>
            </a:r>
            <a:r>
              <a:rPr lang="es-AR" sz="1200" dirty="0" err="1">
                <a:solidFill>
                  <a:srgbClr val="00B050"/>
                </a:solidFill>
                <a:latin typeface="Arial"/>
              </a:rPr>
              <a:t>sm</a:t>
            </a:r>
            <a:r>
              <a:rPr lang="es-AR" sz="1200" dirty="0">
                <a:solidFill>
                  <a:srgbClr val="00B050"/>
                </a:solidFill>
                <a:latin typeface="Arial"/>
              </a:rPr>
              <a:t> (1929) –Argentina- / José Ibarra- G. Roca-</a:t>
            </a:r>
            <a:endParaRPr lang="es-AR" sz="1200" dirty="0"/>
          </a:p>
          <a:p>
            <a:pPr marL="342900" lvl="0" indent="-342900">
              <a:spcAft>
                <a:spcPts val="0"/>
              </a:spcAft>
              <a:buFont typeface="Symbol"/>
              <a:buChar char=""/>
            </a:pPr>
            <a:r>
              <a:rPr lang="es-AR" sz="1200" dirty="0">
                <a:latin typeface="Arial"/>
              </a:rPr>
              <a:t>21: </a:t>
            </a:r>
            <a:r>
              <a:rPr lang="es-AR" sz="1200" dirty="0">
                <a:solidFill>
                  <a:srgbClr val="7030A0"/>
                </a:solidFill>
                <a:latin typeface="Arial"/>
              </a:rPr>
              <a:t>+ Dionisio Juez (1980) –Argentina-</a:t>
            </a:r>
            <a:endParaRPr lang="es-AR" sz="1200" dirty="0"/>
          </a:p>
          <a:p>
            <a:pPr marL="342900" lvl="0" indent="-342900">
              <a:spcAft>
                <a:spcPts val="0"/>
              </a:spcAft>
              <a:buFont typeface="Symbol"/>
              <a:buChar char=""/>
            </a:pPr>
            <a:r>
              <a:rPr lang="es-AR" sz="1200" dirty="0">
                <a:latin typeface="Arial"/>
              </a:rPr>
              <a:t>22: </a:t>
            </a:r>
            <a:r>
              <a:rPr lang="es-AR" sz="1200" dirty="0">
                <a:solidFill>
                  <a:srgbClr val="00B050"/>
                </a:solidFill>
                <a:latin typeface="Arial"/>
              </a:rPr>
              <a:t>Fernanda Cascarón –</a:t>
            </a:r>
            <a:r>
              <a:rPr lang="es-AR" sz="1200" dirty="0" err="1">
                <a:solidFill>
                  <a:srgbClr val="00B050"/>
                </a:solidFill>
                <a:latin typeface="Arial"/>
              </a:rPr>
              <a:t>CoPapas</a:t>
            </a:r>
            <a:r>
              <a:rPr lang="es-AR" sz="1200" dirty="0">
                <a:solidFill>
                  <a:srgbClr val="00B050"/>
                </a:solidFill>
                <a:latin typeface="Arial"/>
              </a:rPr>
              <a:t>, </a:t>
            </a:r>
            <a:r>
              <a:rPr lang="es-AR" sz="1200" dirty="0" err="1">
                <a:solidFill>
                  <a:srgbClr val="00B050"/>
                </a:solidFill>
                <a:latin typeface="Arial"/>
              </a:rPr>
              <a:t>G.Roca</a:t>
            </a:r>
            <a:r>
              <a:rPr lang="es-AR" sz="1200" dirty="0">
                <a:solidFill>
                  <a:srgbClr val="00B050"/>
                </a:solidFill>
                <a:latin typeface="Arial"/>
              </a:rPr>
              <a:t>- </a:t>
            </a:r>
            <a:endParaRPr lang="es-AR" sz="1200" dirty="0"/>
          </a:p>
          <a:p>
            <a:pPr marL="342900" lvl="0" indent="-342900">
              <a:spcAft>
                <a:spcPts val="0"/>
              </a:spcAft>
              <a:buFont typeface="Symbol"/>
              <a:buChar char=""/>
            </a:pPr>
            <a:r>
              <a:rPr lang="es-AR" sz="1200" dirty="0">
                <a:latin typeface="Arial"/>
              </a:rPr>
              <a:t>24 al 30: Luis </a:t>
            </a:r>
            <a:r>
              <a:rPr lang="es-AR" sz="1200" dirty="0" err="1">
                <a:latin typeface="Arial"/>
              </a:rPr>
              <a:t>Casalá</a:t>
            </a:r>
            <a:r>
              <a:rPr lang="es-AR" sz="1200" dirty="0">
                <a:latin typeface="Arial"/>
              </a:rPr>
              <a:t> </a:t>
            </a:r>
            <a:r>
              <a:rPr lang="es-AR" sz="1200" dirty="0" err="1">
                <a:latin typeface="Arial"/>
              </a:rPr>
              <a:t>sm</a:t>
            </a:r>
            <a:r>
              <a:rPr lang="es-AR" sz="1200" dirty="0">
                <a:latin typeface="Arial"/>
              </a:rPr>
              <a:t> en Buenos Aires</a:t>
            </a:r>
            <a:endParaRPr lang="es-AR" sz="1200" dirty="0"/>
          </a:p>
          <a:p>
            <a:pPr marL="342900" lvl="0" indent="-342900">
              <a:spcAft>
                <a:spcPts val="0"/>
              </a:spcAft>
              <a:buFont typeface="Symbol"/>
              <a:buChar char=""/>
            </a:pPr>
            <a:r>
              <a:rPr lang="es-AR" sz="1200" dirty="0">
                <a:latin typeface="Arial"/>
              </a:rPr>
              <a:t>24: Consejo Regional en </a:t>
            </a:r>
            <a:r>
              <a:rPr lang="es-AR" sz="1200" dirty="0" err="1">
                <a:latin typeface="Arial"/>
              </a:rPr>
              <a:t>BsAs</a:t>
            </a:r>
            <a:r>
              <a:rPr lang="es-AR" sz="1200" dirty="0">
                <a:latin typeface="Arial"/>
              </a:rPr>
              <a:t>.</a:t>
            </a:r>
            <a:endParaRPr lang="es-AR" sz="1200" dirty="0"/>
          </a:p>
          <a:p>
            <a:pPr marL="342900" lvl="0" indent="-342900">
              <a:spcAft>
                <a:spcPts val="0"/>
              </a:spcAft>
              <a:buFont typeface="Symbol"/>
              <a:buChar char=""/>
            </a:pPr>
            <a:r>
              <a:rPr lang="es-AR" sz="1200" dirty="0">
                <a:latin typeface="Arial"/>
              </a:rPr>
              <a:t>25: </a:t>
            </a:r>
            <a:r>
              <a:rPr lang="es-AR" sz="1200" b="1" i="1" dirty="0">
                <a:latin typeface="Arial"/>
              </a:rPr>
              <a:t>Feriado Revolución de mayo</a:t>
            </a:r>
            <a:endParaRPr lang="es-AR" sz="1200" dirty="0"/>
          </a:p>
          <a:p>
            <a:pPr marL="342900" lvl="0" indent="-342900">
              <a:spcAft>
                <a:spcPts val="0"/>
              </a:spcAft>
              <a:buFont typeface="Symbol"/>
              <a:buChar char=""/>
            </a:pPr>
            <a:r>
              <a:rPr lang="es-AR" sz="1200" dirty="0">
                <a:latin typeface="Arial"/>
              </a:rPr>
              <a:t>25: </a:t>
            </a:r>
            <a:r>
              <a:rPr lang="es-AR" sz="1200" dirty="0">
                <a:solidFill>
                  <a:srgbClr val="FF0000"/>
                </a:solidFill>
                <a:latin typeface="Arial"/>
              </a:rPr>
              <a:t>Fundación de las FMI (1816)</a:t>
            </a:r>
            <a:r>
              <a:rPr lang="es-AR" sz="1200" dirty="0">
                <a:latin typeface="Arial"/>
              </a:rPr>
              <a:t> y “Primeros favores apostólicos” a la SM (1819)</a:t>
            </a:r>
            <a:endParaRPr lang="es-AR" sz="1200" dirty="0"/>
          </a:p>
          <a:p>
            <a:pPr marL="342900" lvl="0" indent="-342900">
              <a:spcAft>
                <a:spcPts val="0"/>
              </a:spcAft>
              <a:buFont typeface="Symbol"/>
              <a:buChar char=""/>
            </a:pPr>
            <a:r>
              <a:rPr lang="es-AR" sz="1200" dirty="0">
                <a:latin typeface="Arial"/>
              </a:rPr>
              <a:t>25 y 26: El Consejo Regional se reúne con el Consejo Regional de Chile en Bs. As.</a:t>
            </a:r>
            <a:endParaRPr lang="es-AR" sz="1200" dirty="0"/>
          </a:p>
          <a:p>
            <a:pPr marL="342900" lvl="0" indent="-342900">
              <a:spcAft>
                <a:spcPts val="0"/>
              </a:spcAft>
              <a:buFont typeface="Symbol"/>
              <a:buChar char=""/>
            </a:pPr>
            <a:r>
              <a:rPr lang="es-AR" sz="1200" dirty="0">
                <a:latin typeface="Arial"/>
              </a:rPr>
              <a:t>27: </a:t>
            </a:r>
            <a:r>
              <a:rPr lang="es-AR" sz="1200" dirty="0">
                <a:solidFill>
                  <a:srgbClr val="00B050"/>
                </a:solidFill>
                <a:latin typeface="Arial"/>
              </a:rPr>
              <a:t>Beatriz Sosa -Asistente comunidad de Caballito-</a:t>
            </a:r>
            <a:endParaRPr lang="es-AR" sz="1200" dirty="0">
              <a:solidFill>
                <a:srgbClr val="00B050"/>
              </a:solidFill>
            </a:endParaRPr>
          </a:p>
          <a:p>
            <a:pPr marL="342900" lvl="0" indent="-342900">
              <a:spcAft>
                <a:spcPts val="0"/>
              </a:spcAft>
              <a:buFont typeface="Symbol"/>
              <a:buChar char=""/>
            </a:pPr>
            <a:r>
              <a:rPr lang="es-AR" sz="1200" dirty="0">
                <a:latin typeface="Arial"/>
              </a:rPr>
              <a:t>28</a:t>
            </a:r>
            <a:r>
              <a:rPr lang="es-AR" sz="1200" dirty="0">
                <a:solidFill>
                  <a:srgbClr val="00B050"/>
                </a:solidFill>
                <a:latin typeface="Arial"/>
              </a:rPr>
              <a:t>: Agustín Pereda –ICM, Buenos Aires-</a:t>
            </a:r>
            <a:endParaRPr lang="es-AR" sz="1200" dirty="0">
              <a:solidFill>
                <a:srgbClr val="00B050"/>
              </a:solidFill>
            </a:endParaRPr>
          </a:p>
          <a:p>
            <a:pPr marL="342900" lvl="0" indent="-342900">
              <a:spcAft>
                <a:spcPts val="0"/>
              </a:spcAft>
              <a:buFont typeface="Symbol"/>
              <a:buChar char=""/>
            </a:pPr>
            <a:r>
              <a:rPr lang="es-AR" sz="1200" dirty="0">
                <a:latin typeface="Arial"/>
              </a:rPr>
              <a:t>29 al 4/6: </a:t>
            </a:r>
            <a:r>
              <a:rPr lang="es-AR" sz="1200" dirty="0">
                <a:solidFill>
                  <a:srgbClr val="0070C0"/>
                </a:solidFill>
                <a:latin typeface="Arial"/>
              </a:rPr>
              <a:t>Semana Marianista Parroquia Cristo Resucitado –</a:t>
            </a:r>
            <a:r>
              <a:rPr lang="es-AR" sz="1200" dirty="0" err="1">
                <a:solidFill>
                  <a:srgbClr val="0070C0"/>
                </a:solidFill>
                <a:latin typeface="Arial"/>
              </a:rPr>
              <a:t>G.Roca</a:t>
            </a:r>
            <a:r>
              <a:rPr lang="es-AR" sz="1200" dirty="0">
                <a:solidFill>
                  <a:srgbClr val="0070C0"/>
                </a:solidFill>
                <a:latin typeface="Arial"/>
              </a:rPr>
              <a:t>-</a:t>
            </a:r>
            <a:endParaRPr lang="es-AR" sz="1200" dirty="0"/>
          </a:p>
          <a:p>
            <a:pPr marL="342900" lvl="0" indent="-342900">
              <a:spcAft>
                <a:spcPts val="0"/>
              </a:spcAft>
              <a:buFont typeface="Symbol"/>
              <a:buChar char=""/>
            </a:pPr>
            <a:r>
              <a:rPr lang="es-AR" sz="1200" dirty="0">
                <a:latin typeface="Arial"/>
              </a:rPr>
              <a:t>30: </a:t>
            </a:r>
            <a:r>
              <a:rPr lang="es-AR" sz="1200" dirty="0">
                <a:solidFill>
                  <a:srgbClr val="7030A0"/>
                </a:solidFill>
                <a:latin typeface="Arial"/>
              </a:rPr>
              <a:t>+ Julián </a:t>
            </a:r>
            <a:r>
              <a:rPr lang="es-AR" sz="1200" dirty="0" err="1">
                <a:solidFill>
                  <a:srgbClr val="7030A0"/>
                </a:solidFill>
                <a:latin typeface="Arial"/>
              </a:rPr>
              <a:t>Iturmendi</a:t>
            </a:r>
            <a:r>
              <a:rPr lang="es-AR" sz="1200" dirty="0">
                <a:solidFill>
                  <a:srgbClr val="7030A0"/>
                </a:solidFill>
                <a:latin typeface="Arial"/>
              </a:rPr>
              <a:t> </a:t>
            </a:r>
            <a:r>
              <a:rPr lang="es-AR" sz="1200" dirty="0" err="1">
                <a:solidFill>
                  <a:srgbClr val="7030A0"/>
                </a:solidFill>
                <a:latin typeface="Arial"/>
              </a:rPr>
              <a:t>sm</a:t>
            </a:r>
            <a:r>
              <a:rPr lang="es-AR" sz="1200" dirty="0">
                <a:solidFill>
                  <a:srgbClr val="7030A0"/>
                </a:solidFill>
                <a:latin typeface="Arial"/>
              </a:rPr>
              <a:t> (1961) –Argentina-</a:t>
            </a:r>
            <a:endParaRPr lang="es-AR" sz="1200" dirty="0"/>
          </a:p>
          <a:p>
            <a:pPr marL="342900" lvl="0" indent="-342900">
              <a:spcAft>
                <a:spcPts val="0"/>
              </a:spcAft>
              <a:buFont typeface="Symbol"/>
              <a:buChar char=""/>
            </a:pPr>
            <a:r>
              <a:rPr lang="it-IT" sz="1200" dirty="0">
                <a:latin typeface="Arial"/>
              </a:rPr>
              <a:t>31: </a:t>
            </a:r>
            <a:r>
              <a:rPr lang="it-IT" sz="1200" dirty="0">
                <a:solidFill>
                  <a:srgbClr val="00B050"/>
                </a:solidFill>
                <a:latin typeface="Arial"/>
              </a:rPr>
              <a:t>Sandra Striebeck –CoPaPas, G.Roca- / Guillermo Rosset – directivo, Junín-/Marcelo Radovic- directivo Fátima-</a:t>
            </a:r>
            <a:endParaRPr lang="es-AR" sz="1200" dirty="0">
              <a:solidFill>
                <a:srgbClr val="00B050"/>
              </a:solidFill>
            </a:endParaRPr>
          </a:p>
          <a:p>
            <a:pPr marL="342900" lvl="0" indent="-342900">
              <a:spcAft>
                <a:spcPts val="0"/>
              </a:spcAft>
              <a:buFont typeface="Symbol"/>
              <a:buChar char=""/>
            </a:pPr>
            <a:r>
              <a:rPr lang="it-IT" sz="1200" dirty="0">
                <a:latin typeface="Arial"/>
              </a:rPr>
              <a:t>31: Ordenación sacerdotal de Luis Zavalía osb en Los Toldos</a:t>
            </a:r>
            <a:endParaRPr lang="es-AR" sz="1200" dirty="0"/>
          </a:p>
          <a:p>
            <a:pPr>
              <a:lnSpc>
                <a:spcPct val="115000"/>
              </a:lnSpc>
              <a:spcAft>
                <a:spcPts val="0"/>
              </a:spcAft>
            </a:pPr>
            <a:r>
              <a:rPr lang="it-IT" sz="1200" b="1" dirty="0">
                <a:solidFill>
                  <a:srgbClr val="00B050"/>
                </a:solidFill>
                <a:latin typeface="Arial"/>
                <a:ea typeface="Calibri"/>
                <a:cs typeface="Times New Roman"/>
              </a:rPr>
              <a:t> </a:t>
            </a:r>
            <a:endParaRPr lang="es-AR" sz="1200" dirty="0">
              <a:latin typeface="Calibri"/>
              <a:ea typeface="Calibri"/>
              <a:cs typeface="Times New Roman"/>
            </a:endParaRPr>
          </a:p>
          <a:p>
            <a:pPr>
              <a:lnSpc>
                <a:spcPct val="115000"/>
              </a:lnSpc>
              <a:spcAft>
                <a:spcPts val="1000"/>
              </a:spcAft>
            </a:pPr>
            <a:r>
              <a:rPr lang="it-IT" sz="1600" dirty="0">
                <a:latin typeface="Calibri"/>
                <a:ea typeface="Calibri"/>
                <a:cs typeface="Times New Roman"/>
              </a:rPr>
              <a:t> </a:t>
            </a:r>
            <a:endParaRPr lang="es-AR" sz="1600" dirty="0">
              <a:effectLst/>
              <a:latin typeface="Calibri"/>
              <a:ea typeface="Calibri"/>
              <a:cs typeface="Times New Roman"/>
            </a:endParaRPr>
          </a:p>
        </p:txBody>
      </p:sp>
    </p:spTree>
    <p:extLst>
      <p:ext uri="{BB962C8B-B14F-4D97-AF65-F5344CB8AC3E}">
        <p14:creationId xmlns:p14="http://schemas.microsoft.com/office/powerpoint/2010/main" val="418637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2704" y="598417"/>
            <a:ext cx="6215082" cy="93106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AR" sz="1600" spc="450" dirty="0">
              <a:solidFill>
                <a:srgbClr val="FF0000"/>
              </a:solidFill>
              <a:latin typeface="Impact" pitchFamily="34" charset="0"/>
            </a:endParaRPr>
          </a:p>
        </p:txBody>
      </p:sp>
      <p:sp>
        <p:nvSpPr>
          <p:cNvPr id="20" name="19 Rectángulo"/>
          <p:cNvSpPr/>
          <p:nvPr/>
        </p:nvSpPr>
        <p:spPr>
          <a:xfrm>
            <a:off x="3929066" y="380968"/>
            <a:ext cx="1285884" cy="21431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Marcador de pie de página"/>
          <p:cNvSpPr>
            <a:spLocks noGrp="1"/>
          </p:cNvSpPr>
          <p:nvPr>
            <p:ph type="ftr" sz="quarter" idx="11"/>
          </p:nvPr>
        </p:nvSpPr>
        <p:spPr>
          <a:xfrm rot="16200000">
            <a:off x="3594893" y="6060282"/>
            <a:ext cx="5910263" cy="527050"/>
          </a:xfrm>
        </p:spPr>
        <p:txBody>
          <a:bodyPr/>
          <a:lstStyle/>
          <a:p>
            <a:pPr>
              <a:defRPr/>
            </a:pPr>
            <a:r>
              <a:rPr lang="es-AR" sz="1400" b="1" spc="300" dirty="0">
                <a:solidFill>
                  <a:srgbClr val="FF0000"/>
                </a:solidFill>
              </a:rPr>
              <a:t>Boletín de la Familia Marianista de Argentina</a:t>
            </a:r>
          </a:p>
          <a:p>
            <a:pPr>
              <a:defRPr/>
            </a:pPr>
            <a:endParaRPr lang="es-AR" dirty="0"/>
          </a:p>
        </p:txBody>
      </p:sp>
      <p:sp>
        <p:nvSpPr>
          <p:cNvPr id="15" name="14 Rectángulo"/>
          <p:cNvSpPr/>
          <p:nvPr/>
        </p:nvSpPr>
        <p:spPr>
          <a:xfrm>
            <a:off x="6205644" y="2589510"/>
            <a:ext cx="535724" cy="923330"/>
          </a:xfrm>
          <a:prstGeom prst="rect">
            <a:avLst/>
          </a:prstGeom>
          <a:noFill/>
        </p:spPr>
        <p:txBody>
          <a:bodyPr wrap="none">
            <a:spAutoFit/>
          </a:bodyPr>
          <a:lstStyle/>
          <a:p>
            <a:pPr algn="ctr" fontAlgn="auto">
              <a:spcBef>
                <a:spcPts val="0"/>
              </a:spcBef>
              <a:spcAft>
                <a:spcPts val="0"/>
              </a:spcAft>
              <a:defRPr/>
            </a:pPr>
            <a:r>
              <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2</a:t>
            </a:r>
          </a:p>
        </p:txBody>
      </p:sp>
      <p:sp>
        <p:nvSpPr>
          <p:cNvPr id="18" name="17 CuadroTexto"/>
          <p:cNvSpPr txBox="1"/>
          <p:nvPr/>
        </p:nvSpPr>
        <p:spPr>
          <a:xfrm>
            <a:off x="11485" y="1136576"/>
            <a:ext cx="3069106" cy="8556188"/>
          </a:xfrm>
          <a:prstGeom prst="rect">
            <a:avLst/>
          </a:prstGeom>
          <a:noFill/>
        </p:spPr>
        <p:txBody>
          <a:bodyPr wrap="square" rtlCol="0">
            <a:spAutoFit/>
          </a:bodyPr>
          <a:lstStyle/>
          <a:p>
            <a:r>
              <a:rPr lang="es-AR" sz="1100" b="1" dirty="0">
                <a:solidFill>
                  <a:schemeClr val="bg1"/>
                </a:solidFill>
              </a:rPr>
              <a:t>Adela, en sus cartas, presenta la cuaresma  como un tiempo de salvación vivido con Jesús en el desierto,  un tiempo para volverse a Dios, acoger su Palabra y dejar que renueve nuestra vida.  Este tiempo de salvación será provechoso si lo vivimos con Jesús que afronta la tentación en el desierto y reconoce, con un acto de adoración, que sólo Dios es todo. </a:t>
            </a:r>
          </a:p>
          <a:p>
            <a:r>
              <a:rPr lang="es-AR" sz="1100" b="1" dirty="0">
                <a:solidFill>
                  <a:schemeClr val="bg1"/>
                </a:solidFill>
              </a:rPr>
              <a:t>Escribía Adela</a:t>
            </a:r>
            <a:r>
              <a:rPr lang="es-AR" sz="1100" b="1" i="1" dirty="0">
                <a:solidFill>
                  <a:schemeClr val="bg1"/>
                </a:solidFill>
              </a:rPr>
              <a:t>: Cito a la Asociación, todos los días hasta el fin de la cuaresma, a encontrarnos </a:t>
            </a:r>
            <a:r>
              <a:rPr lang="es-AR" sz="1100" b="1" dirty="0">
                <a:solidFill>
                  <a:schemeClr val="bg1"/>
                </a:solidFill>
              </a:rPr>
              <a:t> </a:t>
            </a:r>
            <a:r>
              <a:rPr lang="es-AR" sz="1100" b="1" i="1" dirty="0">
                <a:solidFill>
                  <a:schemeClr val="bg1"/>
                </a:solidFill>
              </a:rPr>
              <a:t>en el desierto, para hacer</a:t>
            </a:r>
            <a:r>
              <a:rPr lang="es-AR" sz="1100" b="1" dirty="0">
                <a:solidFill>
                  <a:schemeClr val="bg1"/>
                </a:solidFill>
              </a:rPr>
              <a:t> </a:t>
            </a:r>
            <a:r>
              <a:rPr lang="es-AR" sz="1100" b="1" i="1" dirty="0">
                <a:solidFill>
                  <a:schemeClr val="bg1"/>
                </a:solidFill>
              </a:rPr>
              <a:t>allí un acto de adoración (Carta 3.10) ¡Qué útil es para nuestra débil naturaleza el ejemplo que nuestro Señor Jesucristo nos da de prepararnos a la tentación por la soledad del desierto. Hagamos compañía a nuestro divino Maestro durante la cuaresma. Que nuestra mente esté más recogida y que elevemos más a menudo nuestro corazón a Dios. (318.3.6). Practiquemos mejor el silencio y evitemos la dispersión.(427.6) </a:t>
            </a:r>
            <a:endParaRPr lang="es-AR" sz="1100" b="1" dirty="0">
              <a:solidFill>
                <a:schemeClr val="bg1"/>
              </a:solidFill>
            </a:endParaRPr>
          </a:p>
          <a:p>
            <a:r>
              <a:rPr lang="es-AR" sz="1100" b="1" dirty="0">
                <a:solidFill>
                  <a:schemeClr val="bg1"/>
                </a:solidFill>
              </a:rPr>
              <a:t>Adela da gran importancia al ayuno, pero insiste especialmente en el ayuno espiritual. </a:t>
            </a:r>
            <a:r>
              <a:rPr lang="es-AR" sz="1100" b="1" i="1" dirty="0">
                <a:solidFill>
                  <a:schemeClr val="bg1"/>
                </a:solidFill>
              </a:rPr>
              <a:t>Hoy nos hemos revestido de ceniza como signo de que nos revestimos del espíritu de penitencia, acompañemos a nuestros ayunos con un corazón contrito y humillado (68.9)  Hagamos ayunar a nuestras pasiones más que a nuestro cuerpo. Este es el ayuno espiritual, sin el cual el otro no es nada  y no sirve para nada, (67.5) </a:t>
            </a:r>
            <a:r>
              <a:rPr lang="es-AR" sz="1100" b="1" dirty="0">
                <a:solidFill>
                  <a:schemeClr val="bg1"/>
                </a:solidFill>
              </a:rPr>
              <a:t>Y añade: </a:t>
            </a:r>
            <a:r>
              <a:rPr lang="es-AR" sz="1100" b="1" i="1" dirty="0">
                <a:solidFill>
                  <a:schemeClr val="bg1"/>
                </a:solidFill>
              </a:rPr>
              <a:t>Dominemos, sobre todo, nuestra propia voluntad, nuestro talante, nuestro orgullo. Te lanzo el piadoso desafío de no contradecir a nadie en esta cuaresma, salvo que haya necesidad de ello, y en ese caso hacerlo  con mansedumbre. (299.2) … esforcémonos en ser más humildes, más obedientes… (300.4) </a:t>
            </a:r>
            <a:endParaRPr lang="es-AR" sz="1100" b="1" i="1" dirty="0" smtClean="0">
              <a:solidFill>
                <a:schemeClr val="bg1"/>
              </a:solidFill>
            </a:endParaRPr>
          </a:p>
          <a:p>
            <a:r>
              <a:rPr lang="es-AR" sz="1100" b="1" dirty="0">
                <a:solidFill>
                  <a:schemeClr val="bg1"/>
                </a:solidFill>
              </a:rPr>
              <a:t>Una vez </a:t>
            </a:r>
            <a:r>
              <a:rPr lang="es-AR" sz="1100" b="1" dirty="0" smtClean="0">
                <a:solidFill>
                  <a:schemeClr val="bg1"/>
                </a:solidFill>
              </a:rPr>
              <a:t>religiosa, los </a:t>
            </a:r>
            <a:r>
              <a:rPr lang="es-AR" sz="1100" b="1" dirty="0">
                <a:solidFill>
                  <a:schemeClr val="bg1"/>
                </a:solidFill>
              </a:rPr>
              <a:t>consejos no cambian, tanto más cuanto que, desde los primeros años la salud de las hermanas fue muy probada. Sabe que la salud es un bien y debe cuidarse: </a:t>
            </a:r>
            <a:r>
              <a:rPr lang="es-AR" sz="1100" b="1" i="1" dirty="0">
                <a:solidFill>
                  <a:schemeClr val="bg1"/>
                </a:solidFill>
              </a:rPr>
              <a:t>Remplacemos la austeridad del ayuno por un gran espíritu de ayuno.(369.8</a:t>
            </a:r>
            <a:r>
              <a:rPr lang="es-AR" sz="1100" b="1" dirty="0">
                <a:solidFill>
                  <a:schemeClr val="bg1"/>
                </a:solidFill>
              </a:rPr>
              <a:t>) Ayuno que debe desembocar en más entrega, en más amor. </a:t>
            </a:r>
          </a:p>
          <a:p>
            <a:endParaRPr lang="es-AR" sz="1100" b="1" dirty="0">
              <a:solidFill>
                <a:schemeClr val="bg1"/>
              </a:solidFill>
            </a:endParaRPr>
          </a:p>
        </p:txBody>
      </p:sp>
      <p:sp>
        <p:nvSpPr>
          <p:cNvPr id="19" name="18 CuadroTexto"/>
          <p:cNvSpPr txBox="1"/>
          <p:nvPr/>
        </p:nvSpPr>
        <p:spPr>
          <a:xfrm>
            <a:off x="3071810" y="3487847"/>
            <a:ext cx="3143272" cy="6318076"/>
          </a:xfrm>
          <a:prstGeom prst="rect">
            <a:avLst/>
          </a:prstGeom>
          <a:noFill/>
        </p:spPr>
        <p:txBody>
          <a:bodyPr wrap="square" rtlCol="0">
            <a:spAutoFit/>
          </a:bodyPr>
          <a:lstStyle/>
          <a:p>
            <a:r>
              <a:rPr lang="es-AR" sz="1100" b="1" dirty="0">
                <a:solidFill>
                  <a:schemeClr val="bg1"/>
                </a:solidFill>
              </a:rPr>
              <a:t>Así como la liturgia nos propone el tiempo de cuaresma para prepararnos a vivir intensamente la  muerte y resurrección de Cristo, Adela, que se deja guiar por la liturgia, no  propone nunca la cuaresma como un fin en sí misma, sino orientada hacia la Pascua. </a:t>
            </a:r>
            <a:r>
              <a:rPr lang="es-AR" sz="1100" b="1" i="1" dirty="0">
                <a:solidFill>
                  <a:schemeClr val="bg1"/>
                </a:solidFill>
              </a:rPr>
              <a:t>Tratemos de sacar frutos de renovación de la contemplación de los misterios de la pasión de nuestro divino Salvador. Muramos al pecado y a </a:t>
            </a:r>
            <a:r>
              <a:rPr lang="es-AR" sz="1100" b="1" i="1" dirty="0" err="1">
                <a:solidFill>
                  <a:schemeClr val="bg1"/>
                </a:solidFill>
              </a:rPr>
              <a:t>nostras</a:t>
            </a:r>
            <a:r>
              <a:rPr lang="es-AR" sz="1100" b="1" i="1" dirty="0">
                <a:solidFill>
                  <a:schemeClr val="bg1"/>
                </a:solidFill>
              </a:rPr>
              <a:t> mismas, para emprender una vida nueva con Jesucristo (161.7) “Aprended de mí, que soy manso y humilde de corazón”, dice ese adorable </a:t>
            </a:r>
            <a:r>
              <a:rPr lang="es-AR" sz="1100" b="1" i="1" dirty="0" err="1">
                <a:solidFill>
                  <a:schemeClr val="bg1"/>
                </a:solidFill>
              </a:rPr>
              <a:t>Salvador.¿Podría</a:t>
            </a:r>
            <a:r>
              <a:rPr lang="es-AR" sz="1100" b="1" i="1" dirty="0">
                <a:solidFill>
                  <a:schemeClr val="bg1"/>
                </a:solidFill>
              </a:rPr>
              <a:t> enseñarnos la virtud de una manera más amable que diciendo: “¿Aprended de mí? “ Sí, Señor Jesús, en tu escuela, en la escuela del calvario, al pie de la cruz, iremos a admirar la mansedumbre que tienes con tus verdugos y la humildad que te lleva a soportar , tú que eres Dios, ser puesto entre dos malhechores (97.7.8) </a:t>
            </a:r>
            <a:r>
              <a:rPr lang="es-AR" sz="1100" b="1" dirty="0">
                <a:solidFill>
                  <a:schemeClr val="bg1"/>
                </a:solidFill>
              </a:rPr>
              <a:t>Resucitar con Jesús, era el fin claro que se proponía al comenzar la cuaresma. </a:t>
            </a:r>
          </a:p>
          <a:p>
            <a:r>
              <a:rPr lang="es-AR" sz="1100" b="1" i="1" dirty="0">
                <a:solidFill>
                  <a:schemeClr val="bg1"/>
                </a:solidFill>
              </a:rPr>
              <a:t>Preparémonos </a:t>
            </a:r>
            <a:r>
              <a:rPr lang="es-AR" sz="1100" b="1" i="1" dirty="0" err="1">
                <a:solidFill>
                  <a:schemeClr val="bg1"/>
                </a:solidFill>
              </a:rPr>
              <a:t>duante</a:t>
            </a:r>
            <a:r>
              <a:rPr lang="es-AR" sz="1100" b="1" i="1" dirty="0">
                <a:solidFill>
                  <a:schemeClr val="bg1"/>
                </a:solidFill>
              </a:rPr>
              <a:t> estos cuarenta días de cuaresma a recibir a Cristo resucitado con un corazón puro y digno de él. Tratemos de ser mejores al final de la cuaresma para </a:t>
            </a:r>
            <a:r>
              <a:rPr lang="es-AR" sz="1100" b="1" i="1" dirty="0" err="1" smtClean="0">
                <a:solidFill>
                  <a:schemeClr val="bg1"/>
                </a:solidFill>
              </a:rPr>
              <a:t>resucirar</a:t>
            </a:r>
            <a:r>
              <a:rPr lang="es-AR" sz="1100" b="1" i="1" dirty="0" smtClean="0">
                <a:solidFill>
                  <a:schemeClr val="bg1"/>
                </a:solidFill>
              </a:rPr>
              <a:t> </a:t>
            </a:r>
            <a:r>
              <a:rPr lang="es-AR" sz="1100" b="1" i="1" dirty="0">
                <a:solidFill>
                  <a:schemeClr val="bg1"/>
                </a:solidFill>
              </a:rPr>
              <a:t>con </a:t>
            </a:r>
            <a:r>
              <a:rPr lang="es-AR" sz="1100" b="1" i="1" dirty="0" err="1">
                <a:solidFill>
                  <a:schemeClr val="bg1"/>
                </a:solidFill>
              </a:rPr>
              <a:t>Jesúcristo</a:t>
            </a:r>
            <a:r>
              <a:rPr lang="es-AR" sz="1100" b="1" i="1" dirty="0">
                <a:solidFill>
                  <a:schemeClr val="bg1"/>
                </a:solidFill>
              </a:rPr>
              <a:t> a una vida nueva (67.6)  Ha resucitado nuestro divino Maestro. Pero, ¿también nosotras podremos decir que hemos resucitado? (…) ¿Estamos más unidas a nuestro Dios? ¿Es más suyo nuestro corazón? (98.2)</a:t>
            </a:r>
            <a:endParaRPr lang="es-AR" sz="1100" b="1" dirty="0">
              <a:solidFill>
                <a:schemeClr val="bg1"/>
              </a:solidFill>
            </a:endParaRPr>
          </a:p>
          <a:p>
            <a:pPr>
              <a:lnSpc>
                <a:spcPct val="85000"/>
              </a:lnSpc>
            </a:pPr>
            <a:endParaRPr lang="es-ES_tradnl" sz="1100" b="1" dirty="0" smtClean="0">
              <a:solidFill>
                <a:schemeClr val="bg1"/>
              </a:solidFill>
              <a:latin typeface="+mj-lt"/>
            </a:endParaRPr>
          </a:p>
          <a:p>
            <a:pPr algn="r">
              <a:lnSpc>
                <a:spcPct val="85000"/>
              </a:lnSpc>
            </a:pPr>
            <a:r>
              <a:rPr lang="es-ES_tradnl" sz="1100" b="1" dirty="0" smtClean="0">
                <a:solidFill>
                  <a:schemeClr val="bg1"/>
                </a:solidFill>
                <a:latin typeface="+mj-lt"/>
              </a:rPr>
              <a:t>Hna</a:t>
            </a:r>
            <a:r>
              <a:rPr lang="es-ES_tradnl" sz="1200" b="1" dirty="0" smtClean="0">
                <a:solidFill>
                  <a:schemeClr val="bg1"/>
                </a:solidFill>
                <a:latin typeface="+mj-lt"/>
              </a:rPr>
              <a:t>. Blanca Jamar</a:t>
            </a:r>
            <a:endParaRPr lang="es-AR" sz="1200" b="1" dirty="0"/>
          </a:p>
        </p:txBody>
      </p:sp>
      <p:sp>
        <p:nvSpPr>
          <p:cNvPr id="3080" name="AutoShape 8" descr="http://marianistas.org/portada/wp-content/uploads/2015/03/adela_de_batz_de_trenquelleon-204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082" name="AutoShape 10" descr="http://marianistas.org/portada/wp-content/uploads/2015/03/adela_de_batz_de_trenquelleon-204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084" name="AutoShape 12" descr="http://marianistas.org/portada/wp-content/uploads/2015/03/adela_de_batz_de_trenquelleon-204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086" name="AutoShape 14" descr="http://marianistas.org/portada/wp-content/uploads/2015/03/adela_de_batz_de_trenquelleon-204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078" name="21 CuadroTexto"/>
          <p:cNvSpPr txBox="1">
            <a:spLocks noChangeArrowheads="1"/>
          </p:cNvSpPr>
          <p:nvPr/>
        </p:nvSpPr>
        <p:spPr bwMode="auto">
          <a:xfrm>
            <a:off x="0" y="244474"/>
            <a:ext cx="6858000" cy="707886"/>
          </a:xfrm>
          <a:prstGeom prst="rect">
            <a:avLst/>
          </a:prstGeom>
          <a:noFill/>
          <a:ln w="9525">
            <a:noFill/>
            <a:miter lim="800000"/>
            <a:headEnd/>
            <a:tailEnd/>
          </a:ln>
        </p:spPr>
        <p:txBody>
          <a:bodyPr wrap="square">
            <a:spAutoFit/>
          </a:bodyPr>
          <a:lstStyle/>
          <a:p>
            <a:r>
              <a:rPr lang="es-AR" sz="2000" b="1" i="1" dirty="0">
                <a:ln w="12700">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rPr>
              <a:t>En camino de la Cuaresma a la Pascua </a:t>
            </a:r>
            <a:endParaRPr lang="es-AR" sz="2000" b="1" i="1" dirty="0" smtClean="0">
              <a:ln w="12700">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endParaRPr>
          </a:p>
          <a:p>
            <a:r>
              <a:rPr lang="es-AR" sz="2000" b="1" i="1" dirty="0" smtClean="0">
                <a:ln>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rPr>
              <a:t>de </a:t>
            </a:r>
            <a:r>
              <a:rPr lang="es-AR" sz="2000" b="1" i="1" dirty="0">
                <a:ln>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rPr>
              <a:t>la pluma de Adela</a:t>
            </a:r>
            <a:endParaRPr lang="es-AR" sz="2000" i="1" dirty="0">
              <a:ln>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endParaRPr>
          </a:p>
        </p:txBody>
      </p:sp>
      <p:pic>
        <p:nvPicPr>
          <p:cNvPr id="3087" name="Picture 15"/>
          <p:cNvPicPr>
            <a:picLocks noChangeAspect="1" noChangeArrowheads="1"/>
          </p:cNvPicPr>
          <p:nvPr/>
        </p:nvPicPr>
        <p:blipFill>
          <a:blip r:embed="rId3">
            <a:clrChange>
              <a:clrFrom>
                <a:srgbClr val="FFFFFF"/>
              </a:clrFrom>
              <a:clrTo>
                <a:srgbClr val="FFFFFF">
                  <a:alpha val="0"/>
                </a:srgbClr>
              </a:clrTo>
            </a:clrChange>
          </a:blip>
          <a:srcRect t="13379" r="81058" b="39746"/>
          <a:stretch>
            <a:fillRect/>
          </a:stretch>
        </p:blipFill>
        <p:spPr bwMode="auto">
          <a:xfrm flipH="1">
            <a:off x="4290772" y="330200"/>
            <a:ext cx="2020278" cy="2810862"/>
          </a:xfrm>
          <a:prstGeom prst="ellipse">
            <a:avLst/>
          </a:prstGeom>
          <a:ln>
            <a:noFill/>
          </a:ln>
          <a:effectLst>
            <a:softEdge rad="31750"/>
          </a:effectLst>
        </p:spPr>
      </p:pic>
      <p:sp>
        <p:nvSpPr>
          <p:cNvPr id="3" name="2 Cheurón"/>
          <p:cNvSpPr/>
          <p:nvPr/>
        </p:nvSpPr>
        <p:spPr>
          <a:xfrm>
            <a:off x="6311050" y="9057456"/>
            <a:ext cx="358310" cy="36004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28209" y="1640632"/>
            <a:ext cx="5055947" cy="6696744"/>
          </a:xfrm>
          <a:prstGeom prst="rect">
            <a:avLst/>
          </a:prstGeom>
        </p:spPr>
      </p:pic>
      <p:sp>
        <p:nvSpPr>
          <p:cNvPr id="10" name="13 Marcador de pie de página"/>
          <p:cNvSpPr>
            <a:spLocks noGrp="1"/>
          </p:cNvSpPr>
          <p:nvPr>
            <p:ph type="ftr" sz="quarter" idx="11"/>
          </p:nvPr>
        </p:nvSpPr>
        <p:spPr>
          <a:xfrm rot="16200000">
            <a:off x="3594893" y="6060282"/>
            <a:ext cx="5910263" cy="527050"/>
          </a:xfrm>
        </p:spPr>
        <p:txBody>
          <a:bodyPr/>
          <a:lstStyle/>
          <a:p>
            <a:pPr>
              <a:defRPr/>
            </a:pPr>
            <a:r>
              <a:rPr lang="es-AR" sz="1400" b="1" spc="300" dirty="0">
                <a:solidFill>
                  <a:srgbClr val="FF0000"/>
                </a:solidFill>
              </a:rPr>
              <a:t>Boletín de la Familia Marianista de Argentina</a:t>
            </a:r>
          </a:p>
          <a:p>
            <a:pPr>
              <a:defRPr/>
            </a:pPr>
            <a:endParaRPr lang="es-AR" dirty="0"/>
          </a:p>
        </p:txBody>
      </p:sp>
      <p:sp>
        <p:nvSpPr>
          <p:cNvPr id="11" name="10 Rectángulo"/>
          <p:cNvSpPr/>
          <p:nvPr/>
        </p:nvSpPr>
        <p:spPr>
          <a:xfrm>
            <a:off x="6176296" y="2755785"/>
            <a:ext cx="535724"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3</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4" name="3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2" name="1 CuadroTexto"/>
          <p:cNvSpPr txBox="1"/>
          <p:nvPr/>
        </p:nvSpPr>
        <p:spPr>
          <a:xfrm>
            <a:off x="297522" y="128464"/>
            <a:ext cx="6560439" cy="830997"/>
          </a:xfrm>
          <a:prstGeom prst="rect">
            <a:avLst/>
          </a:prstGeom>
          <a:solidFill>
            <a:srgbClr val="FF0000"/>
          </a:solidFill>
        </p:spPr>
        <p:txBody>
          <a:bodyPr wrap="square" rtlCol="0">
            <a:spAutoFit/>
          </a:bodyPr>
          <a:lstStyle/>
          <a:p>
            <a:r>
              <a:rPr lang="es-ES" sz="2400" b="1" i="1" dirty="0">
                <a:ln>
                  <a:solidFill>
                    <a:schemeClr val="bg1"/>
                  </a:solidFill>
                </a:ln>
                <a:solidFill>
                  <a:schemeClr val="bg1"/>
                </a:solidFill>
                <a:effectLst>
                  <a:outerShdw blurRad="38100" dist="38100" dir="2700000" algn="tl">
                    <a:srgbClr val="000000">
                      <a:alpha val="43137"/>
                    </a:srgbClr>
                  </a:outerShdw>
                </a:effectLst>
                <a:latin typeface="Berlin Sans FB Demi" panose="020E0802020502020306" pitchFamily="34" charset="0"/>
              </a:rPr>
              <a:t>Las hermanas marianistas camino a la unidad latinoamericana</a:t>
            </a:r>
            <a:endParaRPr lang="es-AR" sz="2400" dirty="0">
              <a:ln>
                <a:solidFill>
                  <a:schemeClr val="bg1"/>
                </a:solidFill>
              </a:ln>
              <a:solidFill>
                <a:schemeClr val="bg1"/>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2 CuadroTexto"/>
          <p:cNvSpPr txBox="1"/>
          <p:nvPr/>
        </p:nvSpPr>
        <p:spPr>
          <a:xfrm>
            <a:off x="3115110" y="4209506"/>
            <a:ext cx="3060000" cy="5186035"/>
          </a:xfrm>
          <a:prstGeom prst="rect">
            <a:avLst/>
          </a:prstGeom>
          <a:noFill/>
        </p:spPr>
        <p:txBody>
          <a:bodyPr wrap="square" numCol="1" rtlCol="0">
            <a:spAutoFit/>
          </a:bodyPr>
          <a:lstStyle/>
          <a:p>
            <a:r>
              <a:rPr lang="es-ES" sz="1000" i="1" dirty="0" smtClean="0"/>
              <a:t>Sería </a:t>
            </a:r>
            <a:r>
              <a:rPr lang="es-ES" sz="1000" i="1" dirty="0"/>
              <a:t>justo nombrar a cada una de las hermanas que pasaron por las comunidades de América latina, sin embargo, las reunimos a todas en los nombres de las hermanas que lideraron esta gran hazaña misionera: Felisa Ortiz de Pinedo, con quien se dio comienzo a la presencia misionera en América latina, siendo iniciada en Colombia; Mª Teresa Castro que continuó con este impulso y en su mandato se fundó en Chile; Blanca Jamar que impulsó la fundación de Brasil, en esta ocasión con tres hermanas nativas, y Felisa </a:t>
            </a:r>
            <a:r>
              <a:rPr lang="es-ES" sz="1000" i="1" dirty="0" err="1"/>
              <a:t>Ortíz</a:t>
            </a:r>
            <a:r>
              <a:rPr lang="es-ES" sz="1000" i="1" dirty="0"/>
              <a:t> de Pinedo que les acompañó; María Dolores </a:t>
            </a:r>
            <a:r>
              <a:rPr lang="es-ES" sz="1000" i="1" dirty="0" err="1"/>
              <a:t>Ortíz</a:t>
            </a:r>
            <a:r>
              <a:rPr lang="es-ES" sz="1000" i="1" dirty="0"/>
              <a:t> de Pinedo, que a la vez había sido fundadora en Colombia y continuó acompañando la misión ya con tres países; M. Carmen </a:t>
            </a:r>
            <a:r>
              <a:rPr lang="es-ES" sz="1000" i="1" dirty="0" err="1"/>
              <a:t>Belda</a:t>
            </a:r>
            <a:r>
              <a:rPr lang="es-ES" sz="1000" i="1" dirty="0"/>
              <a:t> que acompañó e impulsó la fundación más reciente, Argentina y finalmente Clara García, que luego de varios años de misión en Chile, la providencia la ubica en el proceso de nacimiento de la nueva Región de América latina. Gracias desde lo más profundo de nuestros corazones.  Que el Señor siga bendiciendo la generosidad que han tenido y que haga fecunda las semillas que con tanto cariño y tanta generosidad esparcieron en el continente americano”.</a:t>
            </a:r>
            <a:endParaRPr lang="es-AR" sz="1000" dirty="0"/>
          </a:p>
          <a:p>
            <a:r>
              <a:rPr lang="es-ES" sz="1000" i="1" dirty="0"/>
              <a:t>Con fraternal agradecimiento, </a:t>
            </a:r>
            <a:endParaRPr lang="es-AR" sz="1000" dirty="0"/>
          </a:p>
          <a:p>
            <a:r>
              <a:rPr lang="es-ES" sz="1000" i="1" dirty="0"/>
              <a:t>Hna. Patricia Acuña </a:t>
            </a:r>
            <a:r>
              <a:rPr lang="es-ES" sz="1000" i="1" dirty="0" err="1"/>
              <a:t>fmi</a:t>
            </a:r>
            <a:endParaRPr lang="es-AR" sz="1000" dirty="0"/>
          </a:p>
          <a:p>
            <a:r>
              <a:rPr lang="es-ES" sz="1000" b="1" dirty="0"/>
              <a:t> </a:t>
            </a:r>
            <a:endParaRPr lang="es-AR" sz="1000" dirty="0"/>
          </a:p>
          <a:p>
            <a:r>
              <a:rPr lang="es-ES" sz="1000" b="1" dirty="0"/>
              <a:t>La nueva Superiora Regional será la </a:t>
            </a:r>
            <a:endParaRPr lang="es-ES" sz="1000" b="1" dirty="0" smtClean="0"/>
          </a:p>
          <a:p>
            <a:r>
              <a:rPr lang="es-ES" sz="1000" b="1" dirty="0" smtClean="0"/>
              <a:t>Hna</a:t>
            </a:r>
            <a:r>
              <a:rPr lang="es-ES" sz="1000" b="1" dirty="0"/>
              <a:t>. Aparecida de Fátima da Silva </a:t>
            </a:r>
            <a:r>
              <a:rPr lang="es-ES" sz="1000" b="1" dirty="0" smtClean="0"/>
              <a:t>fmi.</a:t>
            </a:r>
            <a:endParaRPr lang="es-AR" sz="1000" b="1" dirty="0"/>
          </a:p>
          <a:p>
            <a:r>
              <a:rPr lang="es-ES" sz="1000" b="1" dirty="0"/>
              <a:t>Seguimos confiando a María este proceso hacia la nueva Región </a:t>
            </a:r>
            <a:r>
              <a:rPr lang="es-ES" sz="1000" b="1" dirty="0" smtClean="0"/>
              <a:t>Latinoamericana.</a:t>
            </a:r>
            <a:endParaRPr lang="es-AR" sz="1000" b="1" dirty="0"/>
          </a:p>
          <a:p>
            <a:endParaRPr lang="es-AR" sz="1100" dirty="0"/>
          </a:p>
        </p:txBody>
      </p:sp>
      <p:sp>
        <p:nvSpPr>
          <p:cNvPr id="6" name="5 CuadroTexto"/>
          <p:cNvSpPr txBox="1"/>
          <p:nvPr/>
        </p:nvSpPr>
        <p:spPr>
          <a:xfrm>
            <a:off x="116632" y="1064568"/>
            <a:ext cx="3060320" cy="8402300"/>
          </a:xfrm>
          <a:prstGeom prst="rect">
            <a:avLst/>
          </a:prstGeom>
          <a:noFill/>
        </p:spPr>
        <p:txBody>
          <a:bodyPr wrap="square" rtlCol="0">
            <a:spAutoFit/>
          </a:bodyPr>
          <a:lstStyle/>
          <a:p>
            <a:r>
              <a:rPr lang="es-ES" sz="1000" dirty="0"/>
              <a:t>Con motivo del Capítulo provincial, pedimos a Patricia Acuña, coordinadora de las comunidades de América Latina, un informe del proceso vivido en estos años. De este informe entresaco la parte de agradecimiento a la Provincia para conocimiento de todos. </a:t>
            </a:r>
            <a:endParaRPr lang="es-AR" sz="1000" dirty="0"/>
          </a:p>
          <a:p>
            <a:r>
              <a:rPr lang="es-ES" sz="1000" dirty="0"/>
              <a:t> </a:t>
            </a:r>
            <a:r>
              <a:rPr lang="es-ES" sz="1000" i="1" dirty="0"/>
              <a:t>“Terminada la presentación del proceso seguido, me permito ahora hablar desde el corazón.  Para las religiosas marianistas de América </a:t>
            </a:r>
            <a:r>
              <a:rPr lang="es-ES" sz="1000" i="1" dirty="0" smtClean="0"/>
              <a:t>Latina</a:t>
            </a:r>
            <a:r>
              <a:rPr lang="es-ES" sz="1000" i="1" dirty="0"/>
              <a:t>, pertenecientes a la provincia de España, este Capítulo Provincial es un hito, ya que es el último en donde aún pertenecemos a la provincia de España y en </a:t>
            </a:r>
            <a:r>
              <a:rPr lang="es-ES" sz="1000" i="1" dirty="0" smtClean="0"/>
              <a:t> el </a:t>
            </a:r>
            <a:r>
              <a:rPr lang="es-ES" sz="1000" i="1" dirty="0"/>
              <a:t>que a la vez, la mejor ocasión </a:t>
            </a:r>
            <a:endParaRPr lang="es-ES" sz="1000" i="1" dirty="0" smtClean="0"/>
          </a:p>
          <a:p>
            <a:r>
              <a:rPr lang="es-ES" sz="1000" i="1" dirty="0" smtClean="0"/>
              <a:t>para </a:t>
            </a:r>
            <a:r>
              <a:rPr lang="es-ES" sz="1000" i="1" dirty="0"/>
              <a:t>expresar lo que sentimos luego de estos 45 años de historia.</a:t>
            </a:r>
            <a:endParaRPr lang="es-AR" sz="1000" dirty="0"/>
          </a:p>
          <a:p>
            <a:r>
              <a:rPr lang="es-ES" sz="1000" i="1" dirty="0"/>
              <a:t>Sabemos que lo desconocido trae consigo temor, incertidumbre y algo de desestabilidad, pero ¡qué es eso cuando se trata de llevar a Jesucristo con la impronta de un carisma anidado en el corazón y en la vida!  ¡Qué es eso cuando resuenan en el alma las palabras de nuestros fundadores: “todos sois misioneros” y “dispuestas a ir hasta el fin del mundo con tal que Jesucristo sea conocido y amado”! Comienzan a llegar las religiosas marianistas a América del sur, y la familia las anhela, religiosos y laicos sienten que ahora sí están completos, reconocen las cualidades femeninas de la vida religiosa marianista.</a:t>
            </a:r>
            <a:endParaRPr lang="es-AR" sz="1000" dirty="0"/>
          </a:p>
          <a:p>
            <a:r>
              <a:rPr lang="es-ES" sz="1000" i="1" dirty="0"/>
              <a:t>América del sur vive momentos difíciles a nivel político en los años 70, la Iglesia juega un papel importante en la defensa de los derechos humanos y es así como se insertan nuestras primeras hermanas en lugares periféricos hasta ahora con la presencia misionera fundada en Argentina en 2009…</a:t>
            </a:r>
          </a:p>
          <a:p>
            <a:r>
              <a:rPr lang="es-ES" sz="1000" i="1" dirty="0"/>
              <a:t>…Será literalmente como separarse de la casa materna, pero como dice la canción: “amor, con amor se paga”, y volvemos a reiterar que la mejor forma de agradecer tanto bien recibido, tanto don entregado, es haciendo muy nuestro el carisma que nos trajeron del otro lado del océano, que las familias sigan siendo acompañadas, que la juventud siga siendo animada, que la Iglesia latinoamericana siga siendo servida y que la familia marianista siga siendo familia. También que nuestras comunidades hereden la delicadeza y cariño en el Señor que tanto nos han testimoniado. Seguramente seguiremos comunicándonos e </a:t>
            </a:r>
            <a:endParaRPr lang="es-ES" sz="1000" i="1" dirty="0" smtClean="0"/>
          </a:p>
          <a:p>
            <a:r>
              <a:rPr lang="es-ES" sz="1000" i="1" dirty="0"/>
              <a:t>interesándonos mutuamente, el cariño y el agradecimiento va más allá de las estructuras, queremos que nos vean religiosas marianistas maduras, humana y espiritualmente, sirviendo a nuestros hermanos al estilo de María.</a:t>
            </a:r>
            <a:endParaRPr lang="es-AR" sz="1000" dirty="0"/>
          </a:p>
          <a:p>
            <a:endParaRPr lang="es-AR" sz="1000" dirty="0"/>
          </a:p>
        </p:txBody>
      </p:sp>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7741" y="1135785"/>
            <a:ext cx="1067369" cy="108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343" y="2215785"/>
            <a:ext cx="1074977" cy="108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176" y="1092423"/>
            <a:ext cx="1099401" cy="108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1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46" y="2466124"/>
            <a:ext cx="1080000" cy="108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1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5246" y="3153646"/>
            <a:ext cx="1080000" cy="108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14 Imagen"/>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07190" y="2036860"/>
            <a:ext cx="896112" cy="9692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760" y="1136576"/>
            <a:ext cx="5733256" cy="2503558"/>
          </a:xfrm>
          <a:prstGeom prst="rect">
            <a:avLst/>
          </a:prstGeom>
          <a:ln>
            <a:solidFill>
              <a:srgbClr val="FF0000"/>
            </a:solidFill>
          </a:ln>
          <a:effectLst>
            <a:outerShdw blurRad="292100" dist="139700" dir="2700000" algn="tl" rotWithShape="0">
              <a:srgbClr val="333333">
                <a:alpha val="65000"/>
              </a:srgbClr>
            </a:outerShdw>
          </a:effectLst>
        </p:spPr>
      </p:pic>
      <p:sp>
        <p:nvSpPr>
          <p:cNvPr id="6" name="5 Rectángulo"/>
          <p:cNvSpPr/>
          <p:nvPr/>
        </p:nvSpPr>
        <p:spPr>
          <a:xfrm>
            <a:off x="6176296" y="2589510"/>
            <a:ext cx="535724"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4</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7" name="13 Marcador de pie de página"/>
          <p:cNvSpPr txBox="1">
            <a:spLocks/>
          </p:cNvSpPr>
          <p:nvPr/>
        </p:nvSpPr>
        <p:spPr>
          <a:xfrm rot="16200000">
            <a:off x="3594893" y="6060282"/>
            <a:ext cx="5910263" cy="527050"/>
          </a:xfrm>
          <a:prstGeom prst="rect">
            <a:avLst/>
          </a:prstGeom>
        </p:spPr>
        <p:txBody>
          <a:bodyPr vert="horz" lIns="91440" tIns="45720" rIns="91440" bIns="45720" rtlCol="0" anchor="ctr"/>
          <a:lstStyle>
            <a:defPPr>
              <a:defRPr lang="es-AR"/>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s-AR" sz="1400" b="1" spc="300" smtClean="0">
                <a:solidFill>
                  <a:srgbClr val="FF0000"/>
                </a:solidFill>
              </a:rPr>
              <a:t>Boletín de la Familia Marianista de Argentina</a:t>
            </a:r>
          </a:p>
          <a:p>
            <a:pPr>
              <a:defRPr/>
            </a:pPr>
            <a:endParaRPr lang="es-AR" dirty="0"/>
          </a:p>
        </p:txBody>
      </p:sp>
      <p:sp>
        <p:nvSpPr>
          <p:cNvPr id="8" name="7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9" name="8 CuadroTexto"/>
          <p:cNvSpPr txBox="1"/>
          <p:nvPr/>
        </p:nvSpPr>
        <p:spPr>
          <a:xfrm>
            <a:off x="261192" y="4016896"/>
            <a:ext cx="5616624" cy="1277273"/>
          </a:xfrm>
          <a:prstGeom prst="rect">
            <a:avLst/>
          </a:prstGeom>
          <a:noFill/>
        </p:spPr>
        <p:txBody>
          <a:bodyPr wrap="square" rtlCol="0">
            <a:spAutoFit/>
          </a:bodyPr>
          <a:lstStyle/>
          <a:p>
            <a:pPr algn="ctr"/>
            <a:r>
              <a:rPr lang="es-AR" sz="1100" dirty="0"/>
              <a:t>Celebramos con mucha </a:t>
            </a:r>
            <a:r>
              <a:rPr lang="es-AR" sz="1100" dirty="0" err="1" smtClean="0"/>
              <a:t>alegria</a:t>
            </a:r>
            <a:r>
              <a:rPr lang="es-AR" sz="1100" dirty="0" smtClean="0"/>
              <a:t> </a:t>
            </a:r>
            <a:r>
              <a:rPr lang="es-AR" sz="1100" dirty="0"/>
              <a:t>el Último paso en su preparación al diaconado que han dado Miguel y Vicente de las comunidades marianistas del sur. El sábado 18 de marzo recibieron el ACOLITADO y fueron ADMITIDOS oficialmente en vistas a su futuro ministerio de manos del Padre Obispo Marcelo Cuenca en la capilla </a:t>
            </a:r>
            <a:endParaRPr lang="es-AR" sz="1100" dirty="0" smtClean="0"/>
          </a:p>
          <a:p>
            <a:pPr algn="ctr"/>
            <a:r>
              <a:rPr lang="es-AR" sz="1100" dirty="0" smtClean="0"/>
              <a:t>Nuestra </a:t>
            </a:r>
            <a:r>
              <a:rPr lang="es-AR" sz="1100" dirty="0"/>
              <a:t>Señora de Guadalupe. </a:t>
            </a:r>
          </a:p>
          <a:p>
            <a:pPr algn="ctr"/>
            <a:r>
              <a:rPr lang="es-AR" sz="1100" dirty="0"/>
              <a:t>¡Ahora nos  </a:t>
            </a:r>
            <a:r>
              <a:rPr lang="es-AR" sz="1100" dirty="0" smtClean="0"/>
              <a:t>queda rezar </a:t>
            </a:r>
            <a:r>
              <a:rPr lang="es-AR" sz="1100" dirty="0"/>
              <a:t>por ellos y acompañarlos en este tramo final de su discernimiento y formación!</a:t>
            </a:r>
          </a:p>
        </p:txBody>
      </p:sp>
      <p:sp>
        <p:nvSpPr>
          <p:cNvPr id="10" name="9 CuadroTexto"/>
          <p:cNvSpPr txBox="1"/>
          <p:nvPr/>
        </p:nvSpPr>
        <p:spPr>
          <a:xfrm>
            <a:off x="2916974" y="385097"/>
            <a:ext cx="3816424" cy="584775"/>
          </a:xfrm>
          <a:prstGeom prst="rect">
            <a:avLst/>
          </a:prstGeom>
          <a:noFill/>
        </p:spPr>
        <p:txBody>
          <a:bodyPr wrap="square" rtlCol="0">
            <a:spAutoFit/>
          </a:bodyPr>
          <a:lstStyle/>
          <a:p>
            <a:pPr algn="r"/>
            <a:r>
              <a:rPr lang="es-AR" sz="3200" dirty="0" smtClean="0">
                <a:ln>
                  <a:solidFill>
                    <a:schemeClr val="tx1"/>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rPr>
              <a:t>Acompañándolos</a:t>
            </a:r>
            <a:endParaRPr lang="es-AR" sz="3200" dirty="0">
              <a:ln>
                <a:solidFill>
                  <a:schemeClr val="tx1"/>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endParaRPr>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2" y="5476035"/>
            <a:ext cx="5962137" cy="3226410"/>
          </a:xfrm>
          <a:prstGeom prst="rect">
            <a:avLst/>
          </a:prstGeom>
          <a:ln>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525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40" y="1064568"/>
            <a:ext cx="2275180" cy="1612253"/>
          </a:xfrm>
          <a:prstGeom prst="rect">
            <a:avLst/>
          </a:prstGeom>
          <a:ln w="12700">
            <a:solidFill>
              <a:srgbClr val="FF0000"/>
            </a:solidFill>
          </a:ln>
          <a:effectLst>
            <a:outerShdw blurRad="292100" dist="139700" dir="2700000" algn="tl" rotWithShape="0">
              <a:srgbClr val="333333">
                <a:alpha val="65000"/>
              </a:srgbClr>
            </a:outerShdw>
          </a:effectLst>
        </p:spPr>
      </p:pic>
      <p:sp>
        <p:nvSpPr>
          <p:cNvPr id="11" name="10 Rectángulo"/>
          <p:cNvSpPr/>
          <p:nvPr/>
        </p:nvSpPr>
        <p:spPr>
          <a:xfrm>
            <a:off x="6176296" y="2589510"/>
            <a:ext cx="535724"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5</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9" name="8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2" name="1 CuadroTexto"/>
          <p:cNvSpPr txBox="1"/>
          <p:nvPr/>
        </p:nvSpPr>
        <p:spPr>
          <a:xfrm>
            <a:off x="0" y="416496"/>
            <a:ext cx="6093296" cy="523220"/>
          </a:xfrm>
          <a:prstGeom prst="rect">
            <a:avLst/>
          </a:prstGeom>
          <a:solidFill>
            <a:srgbClr val="FF0000"/>
          </a:solidFill>
        </p:spPr>
        <p:txBody>
          <a:bodyPr wrap="square" rtlCol="0">
            <a:spAutoFit/>
          </a:bodyPr>
          <a:lstStyle/>
          <a:p>
            <a:pPr algn="ctr"/>
            <a:r>
              <a:rPr lang="es-ES" sz="2800" dirty="0" smtClean="0">
                <a:ln w="19050">
                  <a:solidFill>
                    <a:schemeClr val="bg1"/>
                  </a:solidFill>
                </a:ln>
                <a:effectLst>
                  <a:outerShdw blurRad="50800" dist="38100" dir="5400000" algn="t" rotWithShape="0">
                    <a:prstClr val="black">
                      <a:alpha val="40000"/>
                    </a:prstClr>
                  </a:outerShdw>
                </a:effectLst>
                <a:latin typeface="Berlin Sans FB Demi" panose="020E0802020502020306" pitchFamily="34" charset="0"/>
              </a:rPr>
              <a:t>Celebración del miércoles de ceniza</a:t>
            </a:r>
            <a:endParaRPr lang="es-AR" sz="2800" dirty="0">
              <a:ln w="19050">
                <a:solidFill>
                  <a:schemeClr val="bg1"/>
                </a:solidFill>
              </a:ln>
              <a:effectLst>
                <a:outerShdw blurRad="50800" dist="38100" dir="5400000" algn="t" rotWithShape="0">
                  <a:prstClr val="black">
                    <a:alpha val="40000"/>
                  </a:prstClr>
                </a:outerShdw>
              </a:effectLst>
              <a:latin typeface="Berlin Sans FB Demi" panose="020E0802020502020306" pitchFamily="34" charset="0"/>
            </a:endParaRPr>
          </a:p>
        </p:txBody>
      </p:sp>
      <p:sp>
        <p:nvSpPr>
          <p:cNvPr id="3" name="2 CuadroTexto"/>
          <p:cNvSpPr txBox="1"/>
          <p:nvPr/>
        </p:nvSpPr>
        <p:spPr>
          <a:xfrm>
            <a:off x="188640" y="2778875"/>
            <a:ext cx="6120680" cy="2462213"/>
          </a:xfrm>
          <a:prstGeom prst="rect">
            <a:avLst/>
          </a:prstGeom>
          <a:noFill/>
        </p:spPr>
        <p:txBody>
          <a:bodyPr wrap="square" rtlCol="0">
            <a:spAutoFit/>
          </a:bodyPr>
          <a:lstStyle/>
          <a:p>
            <a:r>
              <a:rPr lang="es-ES" sz="1100" dirty="0" smtClean="0"/>
              <a:t>Celebrar </a:t>
            </a:r>
            <a:r>
              <a:rPr lang="es-ES" sz="1100" dirty="0"/>
              <a:t>la fe en comunidad es profundizar la identificación con el estilo y la misión marianista. Es ser parte de una Iglesia peregrina que se reconoce pobre y necesita como lo dice la frase compartida en el encuentro con el </a:t>
            </a:r>
            <a:r>
              <a:rPr lang="es-ES" sz="1100" dirty="0" smtClean="0"/>
              <a:t>personal: </a:t>
            </a:r>
            <a:r>
              <a:rPr lang="es-ES" sz="1100" dirty="0"/>
              <a:t>“mudar la piel del corazón”. Con esa consigna el Padre Manuel Prieto </a:t>
            </a:r>
            <a:r>
              <a:rPr lang="es-ES" sz="1100" dirty="0" smtClean="0"/>
              <a:t>sm dio </a:t>
            </a:r>
            <a:r>
              <a:rPr lang="es-ES" sz="1100" dirty="0"/>
              <a:t>inicio a la celebración en la capilla del colegio animada por la música que guitarra de por medio, regalaron Marcelo </a:t>
            </a:r>
            <a:r>
              <a:rPr lang="es-ES" sz="1100" dirty="0" err="1"/>
              <a:t>Compagnucci</a:t>
            </a:r>
            <a:r>
              <a:rPr lang="es-ES" sz="1100" dirty="0"/>
              <a:t> (Catequista) y </a:t>
            </a:r>
            <a:r>
              <a:rPr lang="es-ES" sz="1100" dirty="0" err="1"/>
              <a:t>Erica</a:t>
            </a:r>
            <a:r>
              <a:rPr lang="es-ES" sz="1100" dirty="0"/>
              <a:t> </a:t>
            </a:r>
            <a:r>
              <a:rPr lang="es-ES" sz="1100" dirty="0" err="1"/>
              <a:t>Caceres</a:t>
            </a:r>
            <a:r>
              <a:rPr lang="es-ES" sz="1100" dirty="0"/>
              <a:t> (psicopedagoga).</a:t>
            </a:r>
            <a:endParaRPr lang="es-AR" sz="1100" dirty="0"/>
          </a:p>
          <a:p>
            <a:r>
              <a:rPr lang="es-ES" sz="1100" dirty="0"/>
              <a:t>Tras compartir la lectura del Evangelio y unas palabras del Obispo Diocesano Ariel Torrado </a:t>
            </a:r>
            <a:r>
              <a:rPr lang="es-ES" sz="1100" dirty="0" err="1"/>
              <a:t>Mosconi</a:t>
            </a:r>
            <a:r>
              <a:rPr lang="es-ES" sz="1100" dirty="0"/>
              <a:t>, se invitó a los presentes a realizar el gesto de la imposición de las cenizas para reafirmar la opción de “conviértete y cree en el Evangelio</a:t>
            </a:r>
            <a:r>
              <a:rPr lang="es-ES" sz="1100" dirty="0" smtClean="0"/>
              <a:t>”.</a:t>
            </a:r>
            <a:endParaRPr lang="es-AR" sz="1100" dirty="0"/>
          </a:p>
          <a:p>
            <a:r>
              <a:rPr lang="es-ES" sz="1100" dirty="0"/>
              <a:t>Para una comunidad cristiana, son momentos claves para celebrar en forma compartida, para abrirse a la trascendencia, para generar espacios de oración personal y social, para darse cuenta que entre las manos tenemos algo más que una simple función educativa dentro de una organización. </a:t>
            </a:r>
            <a:endParaRPr lang="es-ES" sz="1100" dirty="0" smtClean="0"/>
          </a:p>
          <a:p>
            <a:pPr algn="r"/>
            <a:r>
              <a:rPr lang="es-ES" sz="1100" b="1" dirty="0" smtClean="0"/>
              <a:t>Familia Marianista de 9 de Julio</a:t>
            </a:r>
            <a:endParaRPr lang="es-AR" sz="1100" b="1" dirty="0"/>
          </a:p>
        </p:txBody>
      </p:sp>
      <p:sp>
        <p:nvSpPr>
          <p:cNvPr id="6" name="5 CuadroTexto"/>
          <p:cNvSpPr txBox="1"/>
          <p:nvPr/>
        </p:nvSpPr>
        <p:spPr>
          <a:xfrm>
            <a:off x="3084333" y="1313222"/>
            <a:ext cx="3094784" cy="1446550"/>
          </a:xfrm>
          <a:prstGeom prst="rect">
            <a:avLst/>
          </a:prstGeom>
          <a:noFill/>
        </p:spPr>
        <p:txBody>
          <a:bodyPr wrap="square" rtlCol="0">
            <a:spAutoFit/>
          </a:bodyPr>
          <a:lstStyle/>
          <a:p>
            <a:r>
              <a:rPr lang="es-ES" sz="1100" dirty="0"/>
              <a:t>El 1 de marzo se realizó en el Gimnasio “Calixto </a:t>
            </a:r>
            <a:r>
              <a:rPr lang="es-ES" sz="1100" dirty="0" err="1"/>
              <a:t>Menoyo</a:t>
            </a:r>
            <a:r>
              <a:rPr lang="es-ES" sz="1100" dirty="0"/>
              <a:t>” la Jornada Institucional con el personal docente y no docente. En este espacio de difusión no vamos a centrarnos en los aspectos pedagógicos, ya que no es el propósito del Boletín “En Familia”. Vamos a compartir el cierre de la misma, que fue celebrar la fe en comunidad. </a:t>
            </a:r>
            <a:endParaRPr lang="es-AR" sz="1100" dirty="0"/>
          </a:p>
        </p:txBody>
      </p:sp>
      <p:sp>
        <p:nvSpPr>
          <p:cNvPr id="7" name="6 CuadroTexto"/>
          <p:cNvSpPr txBox="1"/>
          <p:nvPr/>
        </p:nvSpPr>
        <p:spPr>
          <a:xfrm>
            <a:off x="0" y="5188525"/>
            <a:ext cx="5984438" cy="523220"/>
          </a:xfrm>
          <a:prstGeom prst="rect">
            <a:avLst/>
          </a:prstGeom>
          <a:solidFill>
            <a:srgbClr val="FF0000"/>
          </a:solidFill>
        </p:spPr>
        <p:txBody>
          <a:bodyPr wrap="square" rtlCol="0">
            <a:spAutoFit/>
          </a:bodyPr>
          <a:lstStyle/>
          <a:p>
            <a:pPr algn="ctr"/>
            <a:r>
              <a:rPr lang="es-AR" sz="2800" dirty="0">
                <a:ln w="19050">
                  <a:solidFill>
                    <a:schemeClr val="bg1"/>
                  </a:solidFill>
                </a:ln>
                <a:effectLst>
                  <a:outerShdw blurRad="50800" dist="38100" dir="5400000" algn="t" rotWithShape="0">
                    <a:prstClr val="black">
                      <a:alpha val="40000"/>
                    </a:prstClr>
                  </a:outerShdw>
                </a:effectLst>
                <a:latin typeface="Berlin Sans FB Demi" panose="020E0802020502020306" pitchFamily="34" charset="0"/>
              </a:rPr>
              <a:t>Brindando oportunidades</a:t>
            </a:r>
          </a:p>
        </p:txBody>
      </p:sp>
      <p:sp>
        <p:nvSpPr>
          <p:cNvPr id="8" name="7 CuadroTexto"/>
          <p:cNvSpPr txBox="1"/>
          <p:nvPr/>
        </p:nvSpPr>
        <p:spPr>
          <a:xfrm>
            <a:off x="188640" y="5817096"/>
            <a:ext cx="3312368" cy="3985706"/>
          </a:xfrm>
          <a:prstGeom prst="rect">
            <a:avLst/>
          </a:prstGeom>
          <a:noFill/>
        </p:spPr>
        <p:txBody>
          <a:bodyPr wrap="square" rtlCol="0">
            <a:spAutoFit/>
          </a:bodyPr>
          <a:lstStyle/>
          <a:p>
            <a:r>
              <a:rPr lang="es-AR" sz="1100" dirty="0"/>
              <a:t>La escuela de Fátima fue creciendo ante las necesidades educativas que tenía la gente del barrio de Villa </a:t>
            </a:r>
            <a:r>
              <a:rPr lang="es-AR" sz="1100" dirty="0" err="1"/>
              <a:t>Soldati</a:t>
            </a:r>
            <a:r>
              <a:rPr lang="es-AR" sz="1100" dirty="0"/>
              <a:t>.</a:t>
            </a:r>
          </a:p>
          <a:p>
            <a:r>
              <a:rPr lang="es-AR" sz="1100" dirty="0"/>
              <a:t>Corría el año 1970, cuando se crea la sección “Primaria Adultos”, orientada en particular a quienes no habían completado sus estudios, los habían abandonado o no habían podido acceder a la educación formal. </a:t>
            </a:r>
          </a:p>
          <a:p>
            <a:r>
              <a:rPr lang="es-AR" sz="1100" dirty="0"/>
              <a:t>Un grupo de ocho docentes junto a Emiliano, director de la sección, en la actualidad, tienen la misión, de seguir brindando oportunidades a todos aquellos que quieran concluir sus estudios primarios.</a:t>
            </a:r>
          </a:p>
          <a:p>
            <a:r>
              <a:rPr lang="es-AR" sz="1100" dirty="0"/>
              <a:t>En las aulas se responde con propuestas pedagógicas diversificadas y se brinda un servicio educativo adecuado a las necesidades y particularidades de cada alumno.</a:t>
            </a:r>
          </a:p>
          <a:p>
            <a:r>
              <a:rPr lang="es-AR" sz="1100" dirty="0"/>
              <a:t>Quienes lo deseen, tienen la posibilidad de inscribirse en los talleres de “Peluquería”, “Cosmetología”, “Instalaciones eléctricas” y “Cocina”, pudiendo tener luego de dos años una salida laboral</a:t>
            </a:r>
            <a:r>
              <a:rPr lang="es-AR" sz="1100" dirty="0" smtClean="0"/>
              <a:t>.</a:t>
            </a:r>
          </a:p>
          <a:p>
            <a:pPr algn="r"/>
            <a:r>
              <a:rPr lang="es-AR" sz="1100" b="1" dirty="0" smtClean="0"/>
              <a:t>Andrea </a:t>
            </a:r>
            <a:r>
              <a:rPr lang="es-AR" sz="1100" b="1" dirty="0" err="1" smtClean="0"/>
              <a:t>Polverari</a:t>
            </a:r>
            <a:r>
              <a:rPr lang="es-AR" sz="1100" b="1" dirty="0" smtClean="0"/>
              <a:t> – Escuela Fátima</a:t>
            </a:r>
            <a:endParaRPr lang="es-AR" sz="1100" b="1" dirty="0"/>
          </a:p>
        </p:txBody>
      </p:sp>
      <p:pic>
        <p:nvPicPr>
          <p:cNvPr id="16" name="15 Imagen"/>
          <p:cNvPicPr>
            <a:picLocks noChangeAspect="1"/>
          </p:cNvPicPr>
          <p:nvPr/>
        </p:nvPicPr>
        <p:blipFill rotWithShape="1">
          <a:blip r:embed="rId3" cstate="print">
            <a:extLst>
              <a:ext uri="{28A0092B-C50C-407E-A947-70E740481C1C}">
                <a14:useLocalDpi xmlns:a14="http://schemas.microsoft.com/office/drawing/2010/main" val="0"/>
              </a:ext>
            </a:extLst>
          </a:blip>
          <a:srcRect l="11932" t="4376" r="21241"/>
          <a:stretch/>
        </p:blipFill>
        <p:spPr>
          <a:xfrm>
            <a:off x="3632900" y="5814505"/>
            <a:ext cx="1786269" cy="1437731"/>
          </a:xfrm>
          <a:prstGeom prst="rect">
            <a:avLst/>
          </a:prstGeom>
          <a:ln w="12700">
            <a:solidFill>
              <a:srgbClr val="FF0000"/>
            </a:solidFill>
          </a:ln>
          <a:effectLst>
            <a:outerShdw blurRad="292100" dist="139700" dir="2700000" algn="tl" rotWithShape="0">
              <a:srgbClr val="333333">
                <a:alpha val="65000"/>
              </a:srgbClr>
            </a:outerShdw>
          </a:effectLst>
        </p:spPr>
      </p:pic>
      <p:pic>
        <p:nvPicPr>
          <p:cNvPr id="17" name="16 Imagen"/>
          <p:cNvPicPr>
            <a:picLocks noChangeAspect="1"/>
          </p:cNvPicPr>
          <p:nvPr/>
        </p:nvPicPr>
        <p:blipFill rotWithShape="1">
          <a:blip r:embed="rId4" cstate="print">
            <a:extLst>
              <a:ext uri="{28A0092B-C50C-407E-A947-70E740481C1C}">
                <a14:useLocalDpi xmlns:a14="http://schemas.microsoft.com/office/drawing/2010/main" val="0"/>
              </a:ext>
            </a:extLst>
          </a:blip>
          <a:srcRect b="40870"/>
          <a:stretch/>
        </p:blipFill>
        <p:spPr>
          <a:xfrm rot="317762">
            <a:off x="4841971" y="6938778"/>
            <a:ext cx="1592795" cy="1255761"/>
          </a:xfrm>
          <a:prstGeom prst="rect">
            <a:avLst/>
          </a:prstGeom>
          <a:ln w="12700">
            <a:solidFill>
              <a:srgbClr val="FF0000"/>
            </a:solidFill>
          </a:ln>
          <a:effectLst>
            <a:outerShdw blurRad="292100" dist="139700" dir="2700000" algn="tl" rotWithShape="0">
              <a:srgbClr val="333333">
                <a:alpha val="65000"/>
              </a:srgbClr>
            </a:outerShdw>
          </a:effectLst>
        </p:spPr>
      </p:pic>
      <p:pic>
        <p:nvPicPr>
          <p:cNvPr id="18" name="17 Imagen"/>
          <p:cNvPicPr>
            <a:picLocks noChangeAspect="1"/>
          </p:cNvPicPr>
          <p:nvPr/>
        </p:nvPicPr>
        <p:blipFill rotWithShape="1">
          <a:blip r:embed="rId5" cstate="print">
            <a:extLst>
              <a:ext uri="{28A0092B-C50C-407E-A947-70E740481C1C}">
                <a14:useLocalDpi xmlns:a14="http://schemas.microsoft.com/office/drawing/2010/main" val="0"/>
              </a:ext>
            </a:extLst>
          </a:blip>
          <a:srcRect l="7907" t="14479" r="2752" b="13997"/>
          <a:stretch/>
        </p:blipFill>
        <p:spPr>
          <a:xfrm>
            <a:off x="3873600" y="8265368"/>
            <a:ext cx="2302696" cy="1382606"/>
          </a:xfrm>
          <a:prstGeom prst="rect">
            <a:avLst/>
          </a:prstGeom>
          <a:ln w="12700">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76296" y="2589510"/>
            <a:ext cx="535724"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6</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7"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8" name="7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9" name="8 CuadroTexto"/>
          <p:cNvSpPr txBox="1"/>
          <p:nvPr/>
        </p:nvSpPr>
        <p:spPr>
          <a:xfrm>
            <a:off x="116632" y="254921"/>
            <a:ext cx="6741368" cy="830997"/>
          </a:xfrm>
          <a:prstGeom prst="rect">
            <a:avLst/>
          </a:prstGeom>
          <a:noFill/>
        </p:spPr>
        <p:txBody>
          <a:bodyPr wrap="square" rtlCol="0">
            <a:spAutoFit/>
          </a:bodyPr>
          <a:lstStyle/>
          <a:p>
            <a:pPr algn="ctr"/>
            <a:r>
              <a:rPr lang="es-AR" sz="2400" dirty="0">
                <a:ln>
                  <a:solidFill>
                    <a:srgbClr val="FF0000"/>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rPr>
              <a:t>Judea, Galilea  y  Samaría: el desafío itinerante de habitar la escuela</a:t>
            </a:r>
          </a:p>
        </p:txBody>
      </p:sp>
      <p:sp>
        <p:nvSpPr>
          <p:cNvPr id="10" name="9 CuadroTexto"/>
          <p:cNvSpPr txBox="1"/>
          <p:nvPr/>
        </p:nvSpPr>
        <p:spPr>
          <a:xfrm>
            <a:off x="260648" y="1062827"/>
            <a:ext cx="6408672" cy="646331"/>
          </a:xfrm>
          <a:prstGeom prst="rect">
            <a:avLst/>
          </a:prstGeom>
          <a:solidFill>
            <a:srgbClr val="FF0000"/>
          </a:solid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rPr>
              <a:t>Iniciamos el ciclo lectivo, iniciamos el trabajo escolar, compartimos el relato de lo trabajado en el Espacio de Mejora Institucional y junto con él, las imágenes de nuestros alumnos y sus primeros días de clase.</a:t>
            </a:r>
            <a:endParaRPr lang="es-AR" sz="1200" b="1" dirty="0">
              <a:solidFill>
                <a:schemeClr val="bg1"/>
              </a:solidFill>
              <a:effectLst>
                <a:outerShdw blurRad="38100" dist="38100" dir="2700000" algn="tl">
                  <a:srgbClr val="000000">
                    <a:alpha val="43137"/>
                  </a:srgbClr>
                </a:outerShdw>
              </a:effectLst>
            </a:endParaRPr>
          </a:p>
        </p:txBody>
      </p:sp>
      <p:sp>
        <p:nvSpPr>
          <p:cNvPr id="13" name="12 CuadroTexto"/>
          <p:cNvSpPr txBox="1"/>
          <p:nvPr/>
        </p:nvSpPr>
        <p:spPr>
          <a:xfrm>
            <a:off x="240306" y="1753439"/>
            <a:ext cx="3040089" cy="5678478"/>
          </a:xfrm>
          <a:prstGeom prst="rect">
            <a:avLst/>
          </a:prstGeom>
          <a:noFill/>
        </p:spPr>
        <p:txBody>
          <a:bodyPr wrap="square" rtlCol="0">
            <a:spAutoFit/>
          </a:bodyPr>
          <a:lstStyle/>
          <a:p>
            <a:r>
              <a:rPr lang="es-AR" sz="1100" dirty="0"/>
              <a:t>El miércoles 1 de marzo nos encontramos los docentes y directivos de primaria y secundaria para compartir un espacio de mejora institucional. Partimos con la consciencia de que podremos gestar una mejor institución y comunidad en tanto también nosotros, desde nuestra subjetividad más profunda, vayamos siendo mejores personas y educadores. En esa línea es que, junto a nuestro rector Marcos Romero, propusimos a los compañeros que participaron hacer un proceso personal y comunitario al ritmo de la lectura orante de la Palabra de Dios.</a:t>
            </a:r>
          </a:p>
          <a:p>
            <a:r>
              <a:rPr lang="es-AR" sz="1100" dirty="0"/>
              <a:t>Escogimos el pasaje del Evangelio de Juan que nos relata el encuentro de Jesús con la mujer samaritana (</a:t>
            </a:r>
            <a:r>
              <a:rPr lang="es-AR" sz="1100" dirty="0" err="1"/>
              <a:t>Jn</a:t>
            </a:r>
            <a:r>
              <a:rPr lang="es-AR" sz="1100" dirty="0"/>
              <a:t> 4, 1-30). Echamos mano del método de la lectura orante y nos dejamos interpelar por las "clásicas" preguntas: 1) ¿qué dice el texto?; 2) ¿qué me dice a mí, significativamente, aquí y ahora?; 3) ¿qué le digo yo, a que me invita, cómo le respondo al Señor desde mi compromiso como educador?</a:t>
            </a:r>
          </a:p>
          <a:p>
            <a:r>
              <a:rPr lang="es-AR" sz="1100" dirty="0"/>
              <a:t>Sin duda que se trata de un texto profundo, cargado de múltiples sentidos que se enriquecen a medida que se lo lee, relee y medita. Quizás la novedad de la ocasión fue el proponer una mirada desde los territorios implicados en la narración. Y desde allí, hacerlo resonar con nuestra misión educativa y los desafíos con que este 2017 nos "incomoda". </a:t>
            </a:r>
          </a:p>
        </p:txBody>
      </p:sp>
      <p:sp>
        <p:nvSpPr>
          <p:cNvPr id="14" name="13 CuadroTexto"/>
          <p:cNvSpPr txBox="1"/>
          <p:nvPr/>
        </p:nvSpPr>
        <p:spPr>
          <a:xfrm>
            <a:off x="3378328" y="1790555"/>
            <a:ext cx="2930992" cy="5786199"/>
          </a:xfrm>
          <a:prstGeom prst="rect">
            <a:avLst/>
          </a:prstGeom>
          <a:noFill/>
        </p:spPr>
        <p:txBody>
          <a:bodyPr wrap="square" rtlCol="0">
            <a:spAutoFit/>
          </a:bodyPr>
          <a:lstStyle/>
          <a:p>
            <a:r>
              <a:rPr lang="es-AR" sz="1100" dirty="0"/>
              <a:t>Invitamos a los compañeros a fijar nuestra mirada en los lugares y su significado. El encuentro con la mujer samaritana ocurre mientras Jesús se dirige de Judea a </a:t>
            </a:r>
            <a:r>
              <a:rPr lang="es-AR" sz="1100" dirty="0" smtClean="0"/>
              <a:t>Galilea</a:t>
            </a:r>
            <a:r>
              <a:rPr lang="es-AR" sz="1100" dirty="0"/>
              <a:t>, debiendo atravesar Samaría. Los territorios tiene una carga simbólica importante, están llenos de sentido y desde esos sentidos quisimos interpelar nuestra tarea docente. Judea, lugar de los orígenes, de la tradición, de la norma y costumbres arraigadas. Galilea como el lugar el proyecto, de la utopía, de la comunidad alternativa. Y finalmente Samaría como aquel lugar que altera, conmueve, que interrumpe los recorridos conocidos para introducir una novedad inesperada. </a:t>
            </a:r>
          </a:p>
          <a:p>
            <a:r>
              <a:rPr lang="es-AR" sz="1100" dirty="0"/>
              <a:t>Nos animamos a interrogarnos como escuela desde estos tres lugares. También nos desafiamos a ponernos en situación de hacer creativa y permanentemente los caminos y prácticas que hacen de nuestra comunidad una Judea, una Galilea o una Samaría. No se trata de afincar la escuela en un sólo territorio: Judea, Galilea o Samaría. Se trata más bien de habitarla de modo itinerante, entrelazando cada uno de estos tres territorios y descubriendo el "agua viva" que podemos beber y convidarnos en cada uno de ellos.</a:t>
            </a:r>
          </a:p>
          <a:p>
            <a:pPr algn="r"/>
            <a:r>
              <a:rPr lang="es-AR" sz="1100" dirty="0"/>
              <a:t> </a:t>
            </a:r>
            <a:r>
              <a:rPr lang="es-AR" sz="1100" b="1" dirty="0" smtClean="0"/>
              <a:t>Ezequiel </a:t>
            </a:r>
            <a:r>
              <a:rPr lang="es-AR" sz="1100" b="1" dirty="0"/>
              <a:t>Silva</a:t>
            </a:r>
          </a:p>
          <a:p>
            <a:pPr algn="r"/>
            <a:r>
              <a:rPr lang="es-AR" sz="1100" b="1" dirty="0"/>
              <a:t>Catequista – Colegio Marianista Caballito</a:t>
            </a:r>
          </a:p>
          <a:p>
            <a:r>
              <a:rPr lang="es-ES" dirty="0"/>
              <a:t> </a:t>
            </a:r>
            <a:endParaRPr lang="es-AR" dirty="0"/>
          </a:p>
        </p:txBody>
      </p:sp>
      <p:pic>
        <p:nvPicPr>
          <p:cNvPr id="15" name="14 Imagen"/>
          <p:cNvPicPr>
            <a:picLocks noChangeAspect="1"/>
          </p:cNvPicPr>
          <p:nvPr/>
        </p:nvPicPr>
        <p:blipFill rotWithShape="1">
          <a:blip r:embed="rId2" cstate="print">
            <a:extLst>
              <a:ext uri="{28A0092B-C50C-407E-A947-70E740481C1C}">
                <a14:useLocalDpi xmlns:a14="http://schemas.microsoft.com/office/drawing/2010/main" val="0"/>
              </a:ext>
            </a:extLst>
          </a:blip>
          <a:srcRect t="26854"/>
          <a:stretch/>
        </p:blipFill>
        <p:spPr>
          <a:xfrm>
            <a:off x="404664" y="7431917"/>
            <a:ext cx="2204864" cy="1068461"/>
          </a:xfrm>
          <a:prstGeom prst="rect">
            <a:avLst/>
          </a:prstGeom>
          <a:ln w="12700">
            <a:solidFill>
              <a:srgbClr val="FF0000"/>
            </a:solidFill>
          </a:ln>
          <a:effectLst>
            <a:outerShdw blurRad="292100" dist="139700" dir="2700000" algn="tl" rotWithShape="0">
              <a:srgbClr val="333333">
                <a:alpha val="65000"/>
              </a:srgbClr>
            </a:outerShdw>
          </a:effectLst>
        </p:spPr>
      </p:pic>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856" y="8265368"/>
            <a:ext cx="2014176" cy="1334392"/>
          </a:xfrm>
          <a:prstGeom prst="rect">
            <a:avLst/>
          </a:prstGeom>
          <a:ln w="12700">
            <a:solidFill>
              <a:srgbClr val="FF0000"/>
            </a:solidFill>
          </a:ln>
          <a:effectLst>
            <a:outerShdw blurRad="292100" dist="139700" dir="2700000" algn="tl" rotWithShape="0">
              <a:srgbClr val="333333">
                <a:alpha val="65000"/>
              </a:srgbClr>
            </a:outerShdw>
          </a:effectLst>
        </p:spPr>
      </p:pic>
      <p:pic>
        <p:nvPicPr>
          <p:cNvPr id="17" name="16 Imagen"/>
          <p:cNvPicPr>
            <a:picLocks noChangeAspect="1"/>
          </p:cNvPicPr>
          <p:nvPr/>
        </p:nvPicPr>
        <p:blipFill rotWithShape="1">
          <a:blip r:embed="rId4" cstate="print">
            <a:extLst>
              <a:ext uri="{28A0092B-C50C-407E-A947-70E740481C1C}">
                <a14:useLocalDpi xmlns:a14="http://schemas.microsoft.com/office/drawing/2010/main" val="0"/>
              </a:ext>
            </a:extLst>
          </a:blip>
          <a:srcRect l="15778" t="14873" r="-739" b="7083"/>
          <a:stretch/>
        </p:blipFill>
        <p:spPr>
          <a:xfrm rot="740993">
            <a:off x="3604754" y="7361404"/>
            <a:ext cx="2194711" cy="1335608"/>
          </a:xfrm>
          <a:prstGeom prst="rect">
            <a:avLst/>
          </a:prstGeom>
          <a:ln w="12700">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445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09320" y="2589510"/>
            <a:ext cx="535724" cy="923330"/>
          </a:xfrm>
          <a:prstGeom prst="rect">
            <a:avLst/>
          </a:prstGeom>
          <a:noFill/>
        </p:spPr>
        <p:txBody>
          <a:bodyPr wrap="none">
            <a:spAutoFit/>
          </a:bodyPr>
          <a:lstStyle/>
          <a:p>
            <a:pPr algn="ctr" fontAlgn="auto">
              <a:spcBef>
                <a:spcPts val="0"/>
              </a:spcBef>
              <a:spcAft>
                <a:spcPts val="0"/>
              </a:spcAft>
              <a:defRPr/>
            </a:pPr>
            <a:r>
              <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7</a:t>
            </a:r>
          </a:p>
        </p:txBody>
      </p:sp>
      <p:sp>
        <p:nvSpPr>
          <p:cNvPr id="7" name="6 CuadroTexto"/>
          <p:cNvSpPr txBox="1"/>
          <p:nvPr/>
        </p:nvSpPr>
        <p:spPr>
          <a:xfrm>
            <a:off x="724364" y="349844"/>
            <a:ext cx="6120680" cy="584775"/>
          </a:xfrm>
          <a:prstGeom prst="rect">
            <a:avLst/>
          </a:prstGeom>
          <a:noFill/>
        </p:spPr>
        <p:txBody>
          <a:bodyPr wrap="square" rtlCol="0">
            <a:spAutoFit/>
          </a:bodyPr>
          <a:lstStyle/>
          <a:p>
            <a:pPr algn="r"/>
            <a:r>
              <a:rPr lang="es-AR" sz="3200" b="1" dirty="0" smtClean="0">
                <a:ln>
                  <a:solidFill>
                    <a:schemeClr val="bg1"/>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rPr>
              <a:t>Los grupos de matrimonios</a:t>
            </a:r>
            <a:endParaRPr lang="es-AR" sz="3200" dirty="0">
              <a:ln>
                <a:solidFill>
                  <a:schemeClr val="bg1"/>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endParaRPr>
          </a:p>
        </p:txBody>
      </p:sp>
      <p:sp>
        <p:nvSpPr>
          <p:cNvPr id="8" name="7 CuadroTexto"/>
          <p:cNvSpPr txBox="1"/>
          <p:nvPr/>
        </p:nvSpPr>
        <p:spPr>
          <a:xfrm>
            <a:off x="116632" y="4158273"/>
            <a:ext cx="3240360" cy="5747727"/>
          </a:xfrm>
          <a:prstGeom prst="rect">
            <a:avLst/>
          </a:prstGeom>
          <a:solidFill>
            <a:srgbClr val="FF0000"/>
          </a:solidFill>
        </p:spPr>
        <p:txBody>
          <a:bodyPr wrap="square" rtlCol="0">
            <a:spAutoFit/>
          </a:bodyPr>
          <a:lstStyle/>
          <a:p>
            <a:r>
              <a:rPr lang="es-AR" sz="1050" b="1" dirty="0">
                <a:solidFill>
                  <a:schemeClr val="bg1"/>
                </a:solidFill>
              </a:rPr>
              <a:t>Desde los inicios de la animación en nuestra parroquia por los Religiosos Marianistas (SM)  el impulso a la formación de grupos de matrimonios ha sido una constante de esta animación.</a:t>
            </a:r>
          </a:p>
          <a:p>
            <a:r>
              <a:rPr lang="es-AR" sz="1050" b="1" dirty="0">
                <a:solidFill>
                  <a:schemeClr val="bg1"/>
                </a:solidFill>
              </a:rPr>
              <a:t>Nosotros, como matrimonio, hemos buscado nutrirnos en la Iglesia de fuentes de alimento espiritual, de vida, para acercarnos al sueño de matrimonio y familia cristiana. Y así ha sucedido en nuestro grupo de matrimonios ya que hemos caminado juntos, nuestros hijos crecieron juntos aprendiendo valores, hemos compartido la vida en su más amplio sentido (alegrías, dolores, crisis, logros, alejamientos, separaciones). Y seguimos juntos no por ser buenos o mejores sino por compartir la fe, la comunidad, la misión. </a:t>
            </a:r>
          </a:p>
          <a:p>
            <a:r>
              <a:rPr lang="es-AR" sz="1050" b="1" dirty="0">
                <a:solidFill>
                  <a:schemeClr val="bg1"/>
                </a:solidFill>
              </a:rPr>
              <a:t>En este camino como matrimonio hemos participado del Movimiento de Encuentro Matrimonial que ha aportado fuertemente desde hace más de 30 años en nuestra zona a este sueño. Varios matrimonios después de vivida la experiencia del encuentro matrimonial se han insertado en la vida de parroquia en los distintos servicios.</a:t>
            </a:r>
          </a:p>
          <a:p>
            <a:r>
              <a:rPr lang="es-AR" sz="1050" b="1" dirty="0">
                <a:solidFill>
                  <a:schemeClr val="bg1"/>
                </a:solidFill>
              </a:rPr>
              <a:t>La rica y vasta vida de la parroquia ha sido invitación constante a que otros matrimonios o la “media naranja” (en general los varones más reticentes) se integren. También a formar otras comunidades de vida. Esto es un punto fuerte que nos ha enriquecido a todos.</a:t>
            </a:r>
          </a:p>
          <a:p>
            <a:r>
              <a:rPr lang="es-AR" sz="1050" b="1" dirty="0">
                <a:solidFill>
                  <a:schemeClr val="bg1"/>
                </a:solidFill>
              </a:rPr>
              <a:t>En estos más de treinta años siempre o casi siempre hubo grupos de matrimonios / comunidades de vida animados </a:t>
            </a:r>
          </a:p>
        </p:txBody>
      </p:sp>
      <p:sp>
        <p:nvSpPr>
          <p:cNvPr id="9" name="8 CuadroTexto"/>
          <p:cNvSpPr txBox="1"/>
          <p:nvPr/>
        </p:nvSpPr>
        <p:spPr>
          <a:xfrm>
            <a:off x="3363335" y="4158273"/>
            <a:ext cx="3087166" cy="5747727"/>
          </a:xfrm>
          <a:prstGeom prst="rect">
            <a:avLst/>
          </a:prstGeom>
          <a:solidFill>
            <a:srgbClr val="FF0000"/>
          </a:solidFill>
        </p:spPr>
        <p:txBody>
          <a:bodyPr wrap="square" rtlCol="0">
            <a:spAutoFit/>
          </a:bodyPr>
          <a:lstStyle/>
          <a:p>
            <a:r>
              <a:rPr lang="es-AR" sz="1050" b="1" dirty="0" smtClean="0">
                <a:solidFill>
                  <a:schemeClr val="bg1"/>
                </a:solidFill>
              </a:rPr>
              <a:t>por </a:t>
            </a:r>
            <a:r>
              <a:rPr lang="es-AR" sz="1050" b="1" dirty="0">
                <a:solidFill>
                  <a:schemeClr val="bg1"/>
                </a:solidFill>
              </a:rPr>
              <a:t>un religioso marianista. Desde hace unos 10 años se han formado varios grupos. Al día de hoy somos 8 grupos de matrimonios y comunidades de vida, motores y generadores de la  vida pastoral. </a:t>
            </a:r>
          </a:p>
          <a:p>
            <a:r>
              <a:rPr lang="es-AR" sz="1050" b="1" dirty="0">
                <a:solidFill>
                  <a:schemeClr val="bg1"/>
                </a:solidFill>
              </a:rPr>
              <a:t>En el caso de los matrimonios, ambos o uno de los dos, a su vez animan en catequesis, Caritas, participan en el Grupo de Trabajo, como ministros de la palabra, la eucaristía, participando en los órganos de funcionamiento administrativo de la parroquia, poniendo bienes y tiempo al servicio. </a:t>
            </a:r>
          </a:p>
          <a:p>
            <a:r>
              <a:rPr lang="es-AR" sz="1050" b="1" dirty="0">
                <a:solidFill>
                  <a:schemeClr val="bg1"/>
                </a:solidFill>
              </a:rPr>
              <a:t>Un punto aparte es la novedad de dos varones integrantes de uno de los grupos de matrimonios que están camino al diaconado. Hemos reflexionado en el grupo, es nuestra reflexión, la importancia de la familia y el grupo como fuente de apoyo de este nuevo servicio. Que el diaconado sea, además, novedad enriquecedora del matrimonio y la familia de cada uno de los </a:t>
            </a:r>
            <a:r>
              <a:rPr lang="es-AR" sz="1050" b="1" dirty="0" smtClean="0">
                <a:solidFill>
                  <a:schemeClr val="bg1"/>
                </a:solidFill>
              </a:rPr>
              <a:t>diáconos.</a:t>
            </a:r>
            <a:endParaRPr lang="es-AR" sz="1050" b="1" dirty="0">
              <a:solidFill>
                <a:schemeClr val="bg1"/>
              </a:solidFill>
            </a:endParaRPr>
          </a:p>
          <a:p>
            <a:r>
              <a:rPr lang="es-AR" sz="1050" b="1" dirty="0">
                <a:solidFill>
                  <a:schemeClr val="bg1"/>
                </a:solidFill>
              </a:rPr>
              <a:t>Toda esta vida de la parroquia y de los grupos de matrimonios/comunidades de vida  está integrada por laicos que hemos hecho la Alianza Misionera con María y por otros que no. Todos compartimos la Fe, la comunidad y la </a:t>
            </a:r>
            <a:r>
              <a:rPr lang="es-AR" sz="1050" b="1" dirty="0" smtClean="0">
                <a:solidFill>
                  <a:schemeClr val="bg1"/>
                </a:solidFill>
              </a:rPr>
              <a:t>misión.</a:t>
            </a:r>
            <a:endParaRPr lang="es-AR" sz="1050" b="1" dirty="0">
              <a:solidFill>
                <a:schemeClr val="bg1"/>
              </a:solidFill>
            </a:endParaRPr>
          </a:p>
          <a:p>
            <a:r>
              <a:rPr lang="es-AR" sz="1050" b="1" dirty="0">
                <a:solidFill>
                  <a:schemeClr val="bg1"/>
                </a:solidFill>
              </a:rPr>
              <a:t>Tomando la idea de otro artículo de este boletín: la visión laical, unida a la religiosa, que tuvo Guillermo José hace 200 años, se sigue viviendo y esperamos lo será de generación en generación.</a:t>
            </a:r>
          </a:p>
          <a:p>
            <a:r>
              <a:rPr lang="es-AR" sz="1050" b="1" dirty="0">
                <a:solidFill>
                  <a:schemeClr val="bg1"/>
                </a:solidFill>
              </a:rPr>
              <a:t>Hugo y Mónica </a:t>
            </a:r>
            <a:r>
              <a:rPr lang="es-AR" sz="1050" b="1" dirty="0" err="1">
                <a:solidFill>
                  <a:schemeClr val="bg1"/>
                </a:solidFill>
              </a:rPr>
              <a:t>Espain</a:t>
            </a:r>
            <a:r>
              <a:rPr lang="es-AR" sz="1050" b="1" dirty="0">
                <a:solidFill>
                  <a:schemeClr val="bg1"/>
                </a:solidFill>
              </a:rPr>
              <a:t> - Parroquia Cristo Resucitado – Gral. Roca</a:t>
            </a: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00678">
            <a:off x="497435" y="1099408"/>
            <a:ext cx="1894644" cy="1419772"/>
          </a:xfrm>
          <a:prstGeom prst="rect">
            <a:avLst/>
          </a:prstGeom>
          <a:ln w="12700">
            <a:solidFill>
              <a:srgbClr val="FF0000"/>
            </a:solidFill>
          </a:ln>
          <a:effectLst>
            <a:outerShdw blurRad="292100" dist="139700" dir="2700000" algn="tl" rotWithShape="0">
              <a:srgbClr val="333333">
                <a:alpha val="65000"/>
              </a:srgbClr>
            </a:outerShdw>
          </a:effectLst>
        </p:spPr>
      </p:pic>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657" y="976604"/>
            <a:ext cx="2252749" cy="1263535"/>
          </a:xfrm>
          <a:prstGeom prst="rect">
            <a:avLst/>
          </a:prstGeom>
          <a:ln w="12700">
            <a:solidFill>
              <a:srgbClr val="FF0000"/>
            </a:solidFill>
          </a:ln>
          <a:effectLst>
            <a:outerShdw blurRad="292100" dist="139700" dir="2700000" algn="tl" rotWithShape="0">
              <a:srgbClr val="333333">
                <a:alpha val="65000"/>
              </a:srgbClr>
            </a:outerShdw>
          </a:effectLst>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25" y="2462265"/>
            <a:ext cx="2088232" cy="1566174"/>
          </a:xfrm>
          <a:prstGeom prst="rect">
            <a:avLst/>
          </a:prstGeom>
          <a:ln w="12700">
            <a:solidFill>
              <a:srgbClr val="FF0000"/>
            </a:solidFill>
          </a:ln>
          <a:effectLst>
            <a:outerShdw blurRad="292100" dist="139700" dir="2700000" algn="tl" rotWithShape="0">
              <a:srgbClr val="333333">
                <a:alpha val="65000"/>
              </a:srgbClr>
            </a:outerShdw>
          </a:effectLst>
        </p:spPr>
      </p:pic>
      <p:pic>
        <p:nvPicPr>
          <p:cNvPr id="13" name="1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35678">
            <a:off x="3915449" y="2396376"/>
            <a:ext cx="1982937" cy="1487203"/>
          </a:xfrm>
          <a:prstGeom prst="rect">
            <a:avLst/>
          </a:prstGeom>
          <a:ln w="12700">
            <a:solidFill>
              <a:srgbClr val="FF0000"/>
            </a:solidFill>
          </a:ln>
          <a:effectLst>
            <a:outerShdw blurRad="292100" dist="139700" dir="2700000" algn="tl" rotWithShape="0">
              <a:srgbClr val="333333">
                <a:alpha val="65000"/>
              </a:srgbClr>
            </a:outerShdw>
          </a:effectLst>
        </p:spPr>
      </p:pic>
      <p:sp>
        <p:nvSpPr>
          <p:cNvPr id="5" name="13 Marcador de pie de página"/>
          <p:cNvSpPr>
            <a:spLocks noGrp="1"/>
          </p:cNvSpPr>
          <p:nvPr>
            <p:ph type="ftr" sz="quarter" idx="11"/>
          </p:nvPr>
        </p:nvSpPr>
        <p:spPr>
          <a:xfrm rot="16200000">
            <a:off x="3652682" y="6090807"/>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6" name="5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Tree>
    <p:extLst>
      <p:ext uri="{BB962C8B-B14F-4D97-AF65-F5344CB8AC3E}">
        <p14:creationId xmlns:p14="http://schemas.microsoft.com/office/powerpoint/2010/main" val="324544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531440" y="6972136"/>
            <a:ext cx="6840761" cy="1221224"/>
          </a:xfrm>
          <a:prstGeom prst="homePlate">
            <a:avLst/>
          </a:prstGeom>
          <a:solidFill>
            <a:srgbClr val="FF0000"/>
          </a:solidFill>
        </p:spPr>
        <p:txBody>
          <a:bodyPr wrap="square" rtlCol="0">
            <a:spAutoFit/>
          </a:bodyPr>
          <a:lstStyle/>
          <a:p>
            <a:endParaRPr lang="es-AR" dirty="0"/>
          </a:p>
        </p:txBody>
      </p:sp>
      <p:sp>
        <p:nvSpPr>
          <p:cNvPr id="4" name="3 Rectángulo"/>
          <p:cNvSpPr/>
          <p:nvPr/>
        </p:nvSpPr>
        <p:spPr>
          <a:xfrm>
            <a:off x="6242797" y="2589510"/>
            <a:ext cx="535724" cy="923330"/>
          </a:xfrm>
          <a:prstGeom prst="rect">
            <a:avLst/>
          </a:prstGeom>
          <a:noFill/>
        </p:spPr>
        <p:txBody>
          <a:bodyPr wrap="none">
            <a:spAutoFit/>
          </a:bodyPr>
          <a:lstStyle/>
          <a:p>
            <a:pPr algn="ctr" fontAlgn="auto">
              <a:spcBef>
                <a:spcPts val="0"/>
              </a:spcBef>
              <a:spcAft>
                <a:spcPts val="0"/>
              </a:spcAft>
              <a:defRPr/>
            </a:pPr>
            <a:r>
              <a:rPr lang="es-E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8</a:t>
            </a:r>
            <a:endPar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endParaRPr>
          </a:p>
        </p:txBody>
      </p:sp>
      <p:sp>
        <p:nvSpPr>
          <p:cNvPr id="5"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6" name="5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7" name="6 CuadroTexto"/>
          <p:cNvSpPr txBox="1"/>
          <p:nvPr/>
        </p:nvSpPr>
        <p:spPr>
          <a:xfrm>
            <a:off x="0" y="488504"/>
            <a:ext cx="6858000" cy="461665"/>
          </a:xfrm>
          <a:prstGeom prst="rect">
            <a:avLst/>
          </a:prstGeom>
          <a:solidFill>
            <a:srgbClr val="FF0000"/>
          </a:solidFill>
        </p:spPr>
        <p:txBody>
          <a:bodyPr wrap="square" rtlCol="0">
            <a:spAutoFit/>
          </a:bodyPr>
          <a:lstStyle/>
          <a:p>
            <a:r>
              <a:rPr lang="es-AR" sz="2400" b="1" dirty="0">
                <a:ln>
                  <a:solidFill>
                    <a:schemeClr val="tx1"/>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rPr>
              <a:t>Teresa: testimonio de vida y ejemplo a seguir</a:t>
            </a:r>
            <a:endParaRPr lang="es-AR" sz="2400" dirty="0">
              <a:ln>
                <a:solidFill>
                  <a:schemeClr val="tx1"/>
                </a:solidFill>
              </a:ln>
              <a:solidFill>
                <a:schemeClr val="bg1"/>
              </a:solidFill>
              <a:effectLst>
                <a:outerShdw blurRad="50800" dist="38100" dir="5400000" algn="t" rotWithShape="0">
                  <a:prstClr val="black">
                    <a:alpha val="40000"/>
                  </a:prstClr>
                </a:outerShdw>
              </a:effectLst>
              <a:latin typeface="Berlin Sans FB Demi" panose="020E0802020502020306" pitchFamily="34" charset="0"/>
            </a:endParaRPr>
          </a:p>
        </p:txBody>
      </p:sp>
      <p:sp>
        <p:nvSpPr>
          <p:cNvPr id="8" name="7 CuadroTexto"/>
          <p:cNvSpPr txBox="1"/>
          <p:nvPr/>
        </p:nvSpPr>
        <p:spPr>
          <a:xfrm>
            <a:off x="188640" y="992560"/>
            <a:ext cx="3060000" cy="5170646"/>
          </a:xfrm>
          <a:prstGeom prst="rect">
            <a:avLst/>
          </a:prstGeom>
          <a:noFill/>
        </p:spPr>
        <p:txBody>
          <a:bodyPr wrap="square" rtlCol="0">
            <a:spAutoFit/>
          </a:bodyPr>
          <a:lstStyle/>
          <a:p>
            <a:r>
              <a:rPr lang="es-AR" sz="1100" dirty="0"/>
              <a:t>Se llama María Teresa Pacheco de Linares, nació en Junín. Tiene 76 años.</a:t>
            </a:r>
          </a:p>
          <a:p>
            <a:r>
              <a:rPr lang="es-AR" sz="1100" dirty="0"/>
              <a:t>Tiene una </a:t>
            </a:r>
            <a:r>
              <a:rPr lang="es-AR" sz="1100" dirty="0" smtClean="0"/>
              <a:t>familia compuesta </a:t>
            </a:r>
            <a:r>
              <a:rPr lang="es-AR" sz="1100" dirty="0"/>
              <a:t>por su marido Rodolfo, sus hijas María de los Ángeles y Silvia y siete nietos. Tiene el coraje de ser una auténtica servidora, fiel a María y a Jesús.</a:t>
            </a:r>
          </a:p>
          <a:p>
            <a:r>
              <a:rPr lang="es-AR" sz="1100" dirty="0"/>
              <a:t>Pero, sobre todo, TIENE AMOR PARA DAR.</a:t>
            </a:r>
          </a:p>
          <a:p>
            <a:r>
              <a:rPr lang="es-AR" sz="1100" dirty="0"/>
              <a:t>Hace más de veinte años Don Herminio </a:t>
            </a:r>
            <a:r>
              <a:rPr lang="es-AR" sz="1100" dirty="0" err="1"/>
              <a:t>Prato</a:t>
            </a:r>
            <a:r>
              <a:rPr lang="es-AR" sz="1100" dirty="0"/>
              <a:t> Longo tuvo la voluntad de donar un terreno al padre Medina, pegadito a la casa de Teresa, para que allí se construya una capilla. Y así fue. Desde entonces, con la continua presencia de Tere, el acompañamiento de los Marianistas y de la comunidad educativa del colegio, allí se trabaja por los niños y niñas de la comunidad del barrio Emilio Mitre.</a:t>
            </a:r>
          </a:p>
          <a:p>
            <a:r>
              <a:rPr lang="es-AR" sz="1100" dirty="0"/>
              <a:t>Anexo a la capilla también se construyó un salón, en el que actualmente varios alumnos/as del Colegio junto a los responsables de la pastoral juvenil concurren a realizar tareas de apoyo escolar, juegos, merienda y celebraciones con los niños del barrio.</a:t>
            </a:r>
          </a:p>
          <a:p>
            <a:r>
              <a:rPr lang="es-AR" sz="1100" dirty="0"/>
              <a:t>El día 11 de marzo del corriente año, se llevó a cabo un agasajo, dando reconocimiento a la tarea que Tere realiza, brindando su incondicional servicio hacia los más necesitados, un servicio misionero genuino, trayendo el amor de Jesús al mundo. </a:t>
            </a:r>
          </a:p>
        </p:txBody>
      </p:sp>
      <p:sp>
        <p:nvSpPr>
          <p:cNvPr id="9" name="8 CuadroTexto"/>
          <p:cNvSpPr txBox="1"/>
          <p:nvPr/>
        </p:nvSpPr>
        <p:spPr>
          <a:xfrm>
            <a:off x="3394753" y="992560"/>
            <a:ext cx="3060000" cy="5509200"/>
          </a:xfrm>
          <a:prstGeom prst="rect">
            <a:avLst/>
          </a:prstGeom>
          <a:noFill/>
        </p:spPr>
        <p:txBody>
          <a:bodyPr wrap="square" rtlCol="0">
            <a:spAutoFit/>
          </a:bodyPr>
          <a:lstStyle/>
          <a:p>
            <a:r>
              <a:rPr lang="es-AR" sz="1100" dirty="0"/>
              <a:t>Teresa trabajó y trabaja, casi incansablemente. Como empleada del ministerio de trabajo, como madre en sus tareas habituales del hogar, como referente comunitario de un barrio que la sabe presente, que la sitúa allí desde hace </a:t>
            </a:r>
            <a:r>
              <a:rPr lang="es-AR" sz="1100" dirty="0" smtClean="0"/>
              <a:t>mucho </a:t>
            </a:r>
            <a:r>
              <a:rPr lang="es-AR" sz="1100" dirty="0"/>
              <a:t>con tiempo para dar, una taza de leche caliente para el niño que necesita abrigar su panza y con una sonrisa siempre. Ejemplo para que haya más “Teresas” y nos animemos a encarnar el Evangelio, palabra y vida.</a:t>
            </a:r>
          </a:p>
          <a:p>
            <a:r>
              <a:rPr lang="es-AR" sz="1100" dirty="0"/>
              <a:t>Este reconocimiento fue manifestado, ya que Tere, como todos la llamamos, fue nominada a “Mujer del año”, por el gobierno de Junín, en el marco de los festejos por el Día de la Mujer.</a:t>
            </a:r>
          </a:p>
          <a:p>
            <a:r>
              <a:rPr lang="es-AR" sz="1100" dirty="0" smtClean="0"/>
              <a:t>Entendemos </a:t>
            </a:r>
            <a:r>
              <a:rPr lang="es-AR" sz="1100" dirty="0"/>
              <a:t>que la generosidad y solidaridad que hacen de Teresa una persona noble, simple y cálida, ejemplo mariano, son más que suficientes para que en un ámbito más íntimo, nuestra Comunidad Marianista de Junín, quienes se sienten más cercanos a ella, le digan </a:t>
            </a:r>
            <a:r>
              <a:rPr lang="es-AR" sz="1100" i="1" dirty="0"/>
              <a:t>GRACIAS Y FELICITACIONES, CON EL AFECTO QUE PODEMOS BRINDARLE EN EL COMPARTIR Y CELEBRAR  JUNTOS LA VIDA…Y EN ABUNDANCIA</a:t>
            </a:r>
            <a:r>
              <a:rPr lang="es-AR" sz="1100" i="1" dirty="0" smtClean="0"/>
              <a:t>.</a:t>
            </a:r>
          </a:p>
          <a:p>
            <a:pPr algn="r"/>
            <a:r>
              <a:rPr lang="es-AR" sz="1100" b="1" dirty="0"/>
              <a:t>Carolina </a:t>
            </a:r>
            <a:r>
              <a:rPr lang="es-AR" sz="1100" b="1" dirty="0" err="1"/>
              <a:t>Massari</a:t>
            </a:r>
            <a:endParaRPr lang="es-AR" sz="1100" b="1" dirty="0"/>
          </a:p>
          <a:p>
            <a:pPr algn="r"/>
            <a:r>
              <a:rPr lang="es-AR" sz="1100" b="1" dirty="0"/>
              <a:t>Laica Marianista de Junín</a:t>
            </a:r>
          </a:p>
          <a:p>
            <a:endParaRPr lang="es-AR" sz="1100" dirty="0"/>
          </a:p>
          <a:p>
            <a:r>
              <a:rPr lang="es-AR" sz="1100" dirty="0"/>
              <a:t> </a:t>
            </a:r>
          </a:p>
          <a:p>
            <a:r>
              <a:rPr lang="es-AR" sz="1100" dirty="0"/>
              <a:t>                                                                                                      </a:t>
            </a: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88" y="6380619"/>
            <a:ext cx="3487746" cy="3090936"/>
          </a:xfrm>
          <a:prstGeom prst="round2DiagRect">
            <a:avLst>
              <a:gd name="adj1" fmla="val 16667"/>
              <a:gd name="adj2" fmla="val 0"/>
            </a:avLst>
          </a:prstGeom>
          <a:ln w="28575" cap="sq">
            <a:solidFill>
              <a:srgbClr val="FF0000"/>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938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0532" y="549524"/>
            <a:ext cx="6021288" cy="584775"/>
          </a:xfrm>
          <a:prstGeom prst="rect">
            <a:avLst/>
          </a:prstGeom>
          <a:noFill/>
        </p:spPr>
        <p:txBody>
          <a:bodyPr wrap="square" rtlCol="0">
            <a:spAutoFit/>
          </a:bodyPr>
          <a:lstStyle/>
          <a:p>
            <a:r>
              <a:rPr lang="es-AR" sz="3200" dirty="0" smtClean="0">
                <a:ln>
                  <a:solidFill>
                    <a:sysClr val="windowText" lastClr="000000"/>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rPr>
              <a:t>Fundación Misión Marianista</a:t>
            </a:r>
            <a:endParaRPr lang="es-AR" sz="3200" dirty="0">
              <a:ln>
                <a:solidFill>
                  <a:sysClr val="windowText" lastClr="000000"/>
                </a:solidFill>
              </a:ln>
              <a:solidFill>
                <a:srgbClr val="FF0000"/>
              </a:solidFill>
              <a:effectLst>
                <a:outerShdw blurRad="50800" dist="38100" dir="5400000" algn="t" rotWithShape="0">
                  <a:prstClr val="black">
                    <a:alpha val="40000"/>
                  </a:prstClr>
                </a:outerShdw>
              </a:effectLst>
              <a:latin typeface="Berlin Sans FB Demi" panose="020E0802020502020306"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88" y="1217148"/>
            <a:ext cx="4680000" cy="3308754"/>
          </a:xfrm>
          <a:prstGeom prst="rect">
            <a:avLst/>
          </a:prstGeom>
          <a:ln>
            <a:solidFill>
              <a:srgbClr val="FF0000"/>
            </a:solidFill>
          </a:ln>
          <a:effectLst>
            <a:outerShdw blurRad="292100" dist="139700" dir="2700000" algn="tl" rotWithShape="0">
              <a:srgbClr val="333333">
                <a:alpha val="65000"/>
              </a:srgbClr>
            </a:outerShdw>
          </a:effectLst>
        </p:spPr>
      </p:pic>
      <p:sp>
        <p:nvSpPr>
          <p:cNvPr id="6" name="5 CuadroTexto"/>
          <p:cNvSpPr txBox="1"/>
          <p:nvPr/>
        </p:nvSpPr>
        <p:spPr>
          <a:xfrm>
            <a:off x="116632" y="4824214"/>
            <a:ext cx="6741368" cy="1200329"/>
          </a:xfrm>
          <a:prstGeom prst="rect">
            <a:avLst/>
          </a:prstGeom>
          <a:noFill/>
        </p:spPr>
        <p:txBody>
          <a:bodyPr wrap="square" rtlCol="0">
            <a:spAutoFit/>
          </a:bodyPr>
          <a:lstStyle/>
          <a:p>
            <a:r>
              <a:rPr lang="es-AR" sz="1200" b="1" dirty="0">
                <a:solidFill>
                  <a:srgbClr val="FF0000"/>
                </a:solidFill>
              </a:rPr>
              <a:t>Como parte de la comunidad marianista sabemos que sólo al involucrarse se </a:t>
            </a:r>
            <a:endParaRPr lang="es-AR" sz="1200" b="1" dirty="0" smtClean="0">
              <a:solidFill>
                <a:srgbClr val="FF0000"/>
              </a:solidFill>
            </a:endParaRPr>
          </a:p>
          <a:p>
            <a:r>
              <a:rPr lang="es-AR" sz="1200" b="1" dirty="0" smtClean="0">
                <a:solidFill>
                  <a:srgbClr val="FF0000"/>
                </a:solidFill>
              </a:rPr>
              <a:t>cambia </a:t>
            </a:r>
            <a:r>
              <a:rPr lang="es-AR" sz="1200" b="1" dirty="0">
                <a:solidFill>
                  <a:srgbClr val="FF0000"/>
                </a:solidFill>
              </a:rPr>
              <a:t>la realidad.</a:t>
            </a:r>
          </a:p>
          <a:p>
            <a:r>
              <a:rPr lang="es-AR" sz="1200" b="1" dirty="0">
                <a:solidFill>
                  <a:srgbClr val="FF0000"/>
                </a:solidFill>
              </a:rPr>
              <a:t>Los invitamos a involucrarse, a </a:t>
            </a:r>
            <a:r>
              <a:rPr lang="es-AR" sz="1200" b="1" dirty="0" err="1" smtClean="0">
                <a:solidFill>
                  <a:srgbClr val="FF0000"/>
                </a:solidFill>
              </a:rPr>
              <a:t>sumandose</a:t>
            </a:r>
            <a:r>
              <a:rPr lang="es-AR" sz="1200" b="1" dirty="0" smtClean="0">
                <a:solidFill>
                  <a:srgbClr val="FF0000"/>
                </a:solidFill>
              </a:rPr>
              <a:t> desde </a:t>
            </a:r>
            <a:r>
              <a:rPr lang="es-AR" sz="1200" b="1" dirty="0">
                <a:solidFill>
                  <a:srgbClr val="FF0000"/>
                </a:solidFill>
              </a:rPr>
              <a:t>su lugar, como voluntarios o </a:t>
            </a:r>
            <a:endParaRPr lang="es-AR" sz="1200" b="1" dirty="0" smtClean="0">
              <a:solidFill>
                <a:srgbClr val="FF0000"/>
              </a:solidFill>
            </a:endParaRPr>
          </a:p>
          <a:p>
            <a:r>
              <a:rPr lang="es-AR" sz="1200" b="1" dirty="0" smtClean="0">
                <a:solidFill>
                  <a:srgbClr val="FF0000"/>
                </a:solidFill>
              </a:rPr>
              <a:t>como </a:t>
            </a:r>
            <a:r>
              <a:rPr lang="es-AR" sz="1200" b="1" dirty="0">
                <a:solidFill>
                  <a:srgbClr val="FF0000"/>
                </a:solidFill>
              </a:rPr>
              <a:t>donantes, brindando tiempo, saberes o dinero que nos permita que esta </a:t>
            </a:r>
            <a:endParaRPr lang="es-AR" sz="1200" b="1" dirty="0" smtClean="0">
              <a:solidFill>
                <a:srgbClr val="FF0000"/>
              </a:solidFill>
            </a:endParaRPr>
          </a:p>
          <a:p>
            <a:r>
              <a:rPr lang="es-AR" sz="1200" b="1" dirty="0" smtClean="0">
                <a:solidFill>
                  <a:srgbClr val="FF0000"/>
                </a:solidFill>
              </a:rPr>
              <a:t>obra </a:t>
            </a:r>
            <a:r>
              <a:rPr lang="es-AR" sz="1200" b="1" dirty="0">
                <a:solidFill>
                  <a:srgbClr val="FF0000"/>
                </a:solidFill>
              </a:rPr>
              <a:t>siga creciendo.</a:t>
            </a:r>
          </a:p>
          <a:p>
            <a:r>
              <a:rPr lang="es-AR" sz="1200" b="1" dirty="0">
                <a:solidFill>
                  <a:srgbClr val="FF0000"/>
                </a:solidFill>
              </a:rPr>
              <a:t>Teléfono 011-4988 0775        Email: secretaria@fundacionmarianista.org.ar</a:t>
            </a: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356" y="6249144"/>
            <a:ext cx="4680000" cy="3308754"/>
          </a:xfrm>
          <a:prstGeom prst="rect">
            <a:avLst/>
          </a:prstGeom>
          <a:ln>
            <a:solidFill>
              <a:srgbClr val="FF0000"/>
            </a:solidFill>
          </a:ln>
          <a:effectLst>
            <a:outerShdw blurRad="292100" dist="139700" dir="2700000" algn="tl" rotWithShape="0">
              <a:srgbClr val="333333">
                <a:alpha val="65000"/>
              </a:srgbClr>
            </a:outerShdw>
          </a:effectLst>
        </p:spPr>
      </p:pic>
      <p:sp>
        <p:nvSpPr>
          <p:cNvPr id="8" name="7 Rectángulo"/>
          <p:cNvSpPr/>
          <p:nvPr/>
        </p:nvSpPr>
        <p:spPr>
          <a:xfrm>
            <a:off x="6242797" y="2589510"/>
            <a:ext cx="535724" cy="923330"/>
          </a:xfrm>
          <a:prstGeom prst="rect">
            <a:avLst/>
          </a:prstGeom>
          <a:noFill/>
        </p:spPr>
        <p:txBody>
          <a:bodyPr wrap="none">
            <a:spAutoFit/>
          </a:bodyPr>
          <a:lstStyle/>
          <a:p>
            <a:pPr algn="ctr" fontAlgn="auto">
              <a:spcBef>
                <a:spcPts val="0"/>
              </a:spcBef>
              <a:spcAft>
                <a:spcPts val="0"/>
              </a:spcAft>
              <a:defRPr/>
            </a:pPr>
            <a:r>
              <a:rPr lang="es-E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mn-cs"/>
              </a:rPr>
              <a:t>9</a:t>
            </a:r>
          </a:p>
        </p:txBody>
      </p:sp>
      <p:sp>
        <p:nvSpPr>
          <p:cNvPr id="9" name="13 Marcador de pie de página"/>
          <p:cNvSpPr>
            <a:spLocks noGrp="1"/>
          </p:cNvSpPr>
          <p:nvPr>
            <p:ph type="ftr" sz="quarter" idx="11"/>
          </p:nvPr>
        </p:nvSpPr>
        <p:spPr>
          <a:xfrm rot="16200000">
            <a:off x="3594893" y="6060282"/>
            <a:ext cx="5910263" cy="527050"/>
          </a:xfrm>
        </p:spPr>
        <p:txBody>
          <a:bodyPr/>
          <a:lstStyle/>
          <a:p>
            <a:pPr>
              <a:defRPr/>
            </a:pPr>
            <a:r>
              <a:rPr lang="es-AR" sz="1400" spc="300" dirty="0">
                <a:solidFill>
                  <a:srgbClr val="FF0000"/>
                </a:solidFill>
              </a:rPr>
              <a:t>Boletín de la Familia Marianista de Argentina</a:t>
            </a:r>
          </a:p>
          <a:p>
            <a:pPr>
              <a:defRPr/>
            </a:pPr>
            <a:endParaRPr lang="es-AR" dirty="0">
              <a:solidFill>
                <a:srgbClr val="FF0000"/>
              </a:solidFill>
            </a:endParaRPr>
          </a:p>
        </p:txBody>
      </p:sp>
      <p:sp>
        <p:nvSpPr>
          <p:cNvPr id="10" name="9 Cheurón"/>
          <p:cNvSpPr/>
          <p:nvPr/>
        </p:nvSpPr>
        <p:spPr>
          <a:xfrm>
            <a:off x="6309320" y="9129464"/>
            <a:ext cx="360000" cy="360000"/>
          </a:xfrm>
          <a:prstGeom prst="chevro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Tree>
    <p:extLst>
      <p:ext uri="{BB962C8B-B14F-4D97-AF65-F5344CB8AC3E}">
        <p14:creationId xmlns:p14="http://schemas.microsoft.com/office/powerpoint/2010/main" val="34245393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14333</TotalTime>
  <Words>4725</Words>
  <Application>Microsoft Office PowerPoint</Application>
  <PresentationFormat>A4 (210 x 297 mm)</PresentationFormat>
  <Paragraphs>265</Paragraphs>
  <Slides>15</Slides>
  <Notes>2</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Flores</dc:creator>
  <cp:lastModifiedBy>MI SESION</cp:lastModifiedBy>
  <cp:revision>242</cp:revision>
  <dcterms:created xsi:type="dcterms:W3CDTF">2012-12-23T15:01:57Z</dcterms:created>
  <dcterms:modified xsi:type="dcterms:W3CDTF">2017-04-03T19:35:18Z</dcterms:modified>
</cp:coreProperties>
</file>